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7"/>
  </p:notesMasterIdLst>
  <p:sldIdLst>
    <p:sldId id="256" r:id="rId2"/>
    <p:sldId id="257" r:id="rId3"/>
    <p:sldId id="264" r:id="rId4"/>
    <p:sldId id="258" r:id="rId5"/>
    <p:sldId id="260" r:id="rId6"/>
    <p:sldId id="261" r:id="rId7"/>
    <p:sldId id="262" r:id="rId8"/>
    <p:sldId id="263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5" r:id="rId68"/>
    <p:sldId id="322" r:id="rId69"/>
    <p:sldId id="323" r:id="rId70"/>
    <p:sldId id="324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364" autoAdjust="0"/>
    <p:restoredTop sz="94660"/>
  </p:normalViewPr>
  <p:slideViewPr>
    <p:cSldViewPr>
      <p:cViewPr varScale="1">
        <p:scale>
          <a:sx n="90" d="100"/>
          <a:sy n="90" d="100"/>
        </p:scale>
        <p:origin x="-55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4282B-D635-45B3-9D08-5CE5589F799C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11E6-D5EA-43DE-BA22-650DA5E400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ED11E6-D5EA-43DE-BA22-650DA5E4006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9EAC-5253-4422-89F1-0B8E0DFC34CE}" type="datetimeFigureOut">
              <a:rPr lang="en-US" smtClean="0"/>
              <a:pPr/>
              <a:t>8/12/2018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8B208-D058-4E2C-A737-D65E924AF4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Maciej+Zarow&amp;search-alias=books&amp;field-author=Maciej+Zarow&amp;sort=relevanceran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Ronald+L.+Sakaguchi+DDS++PhD++MS++MBA&amp;search-alias=books&amp;field-author=Ronald+L.+Sakaguchi+DDS++PhD++MS++MBA&amp;sort=relevancerank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tewart+C.+Bushong+ScD++FACR++FACMP&amp;search-alias=books&amp;field-author=Stewart+C.+Bushong+ScD++FACR++FACMP&amp;sort=relevancerank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Bernadette+L+Koch+MD&amp;search-alias=books&amp;field-author=Bernadette+L+Koch+MD&amp;sort=relevancerank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Bun+San+Chong+BDS++MSc.++PhD++LDS+RCS(Eng)++FDS+RCS(Eng)++FDS+RCS(Edin)++MFGDP(UK)++MRD++FHEA&amp;search-alias=books&amp;field-author=Bun+San+Chong+BDS++MSc.++PhD++LDS+RCS(Eng)++FDS+RCS(Eng)++FDS+RCS(Edin)++MFGDP(UK)++MRD++FHEA&amp;sort=relevancerank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George+Laskaris&amp;search-alias=books&amp;field-author=George+Laskaris&amp;sort=relevancerank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Hitoshi+Aoshima&amp;search-alias=books&amp;field-author=Hitoshi+Aoshima&amp;sort=relevancerank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Arnold+Hohmann&amp;search-alias=books&amp;field-author=Arnold+Hohmann&amp;sort=relevancerank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Julio+Cesar+Joly&amp;search-alias=books&amp;field-author=Julio+Cesar+Joly&amp;sort=relevancerank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Giovanni+Olivi&amp;search-alias=books&amp;field-author=Giovanni+Olivi&amp;sort=relevancerank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anjivan+Kandasamy&amp;search-alias=books&amp;field-author=Sanjivan+Kandasamy&amp;sort=relevancerank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Farhad+B.+Naini&amp;search-alias=books&amp;field-author=Farhad+B.+Naini&amp;sort=relevancerank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Roberto+Justus&amp;search-alias=books&amp;field-author=Roberto+Justus&amp;sort=relevancerank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William-V.-Giannobile/e/B00JCUNNWG/ref=la_B00JCUNNWG_ntt_srch_lnk_1?qid=1532413401&amp;sr=1-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Istv&#225;n-Urb&#225;n/e/B001JX1ZTC/ref=sr_ntt_srch_lnk_1?qid=1532413643&amp;sr=1-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Richard+J.+Miron&amp;search-alias=books&amp;field-author=Richard+J.+Miron&amp;sort=relevancerank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Charles+J.+Burstone&amp;search-alias=books&amp;field-author=Charles+J.+Burstone&amp;sort=relevancerank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Vincenzo+Musella&amp;search-alias=books&amp;field-author=Vincenzo+Musella&amp;sort=relevancerank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field-author=Stefan+Wolfart&amp;search-alias=books&amp;text=Stefan+Wolfart&amp;sort=relevancerank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Priya+Verma+Gupta&amp;search-alias=books&amp;field-author=Priya+Verma+Gupta&amp;sort=relevanceran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Rolf+Ewers&amp;search-alias=books&amp;field-author=Rolf+Ewers&amp;sort=relevancerank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Masaru+Murata&amp;search-alias=books&amp;field-author=Masaru+Murata&amp;sort=relevancerank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Luigi+Galasso&amp;search-alias=books&amp;field-author=Luigi+Galasso&amp;sort=relevancerank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Thomas+von+Arx&amp;search-alias=books&amp;field-author=Thomas+von+Arx&amp;sort=relevancerank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Giano+Ricci&amp;search-alias=books&amp;field-author=Giano+Ricci&amp;sort=relevancerank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Peter-Sheridan/e/B001H6OF48/ref=dp_byline_cont_book_1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Lisa+J.+Koenig+BChD++DDS++MS&amp;search-alias=books&amp;field-author=Lisa+J.+Koenig+BChD++DDS++MS&amp;sort=relevancerank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Malin+Ernberg&amp;search-alias=books&amp;field-author=Malin+Ernberg&amp;sort=relevancerank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Carl+E.+Misch+DDS++MDS++PHD(HC)&amp;search-alias=books&amp;field-author=Carl+E.+Misch+DDS++MDS++PHD(HC)&amp;sort=relevancerank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Arthur+H.+Jeske+DMD++PhD&amp;search-alias=books&amp;field-author=Arthur+H.+Jeske+DMD++PhD&amp;sort=relevanceran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Matthias-Kern/e/B01NBMW6ET/ref=dp_byline_cont_book_1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tephen+J.+Chu&amp;search-alias=books&amp;field-author=Stephen+J.+Chu&amp;sort=relevancerank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Francis+Louise&amp;search-alias=books&amp;field-author=Francis+Louise&amp;sort=relevancerank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Edward+W+Odell+FDSRCS++MSc++PhD++FRCPath&amp;search-alias=books&amp;field-author=Edward+W+Odell+FDSRCS++MSc++PhD++FRCPath&amp;sort=relevancerank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Andrea+Wichelhaus&amp;search-alias=books&amp;field-author=Andrea+Wichelhaus&amp;sort=relevancerank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Raymond+J.+Fonseca+DMD&amp;search-alias=books&amp;field-author=Raymond+J.+Fonseca+DMD&amp;sort=relevancerank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John+R.+Goldblum+MD++FCAP++FASCP++FACG&amp;search-alias=books&amp;field-author=John+R.+Goldblum+MD++FCAP++FASCP++FACG&amp;sort=relevancerank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illas+Duarte&amp;search-alias=books&amp;field-author=Sillas+Duarte&amp;sort=relevancerank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Robert+P.+Langlais+DDS++PhD+(Physics)++MS&amp;search-alias=books&amp;field-author=Robert+P.+Langlais+DDS++PhD+(Physics)++MS&amp;sort=relevancerank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Iven+Klineberg&amp;search-alias=books&amp;field-author=Iven+Klineberg&amp;sort=relevancerank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Andre+V.+Ritter+DDS++MS&amp;search-alias=books&amp;field-author=Andre+V.+Ritter+DDS++MS&amp;sort=relevanceran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John+Beumer+III&amp;search-alias=books&amp;field-author=John+Beumer+III&amp;sort=relevancerank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Peter+K.+Moy&amp;search-alias=books&amp;field-author=Peter+K.+Moy&amp;sort=relevancerank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Jill+Gehrig+RDH++MA&amp;search-alias=books&amp;field-author=Jill+Gehrig+RDH++MA&amp;sort=relevancerank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andra+L.+Myers+DMD&amp;search-alias=books&amp;field-author=Sandra+L.+Myers+DMD&amp;sort=relevancerank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Bari+M.+Logan+MA+FMA+Hon+MBIE+MAMAA&amp;search-alias=books&amp;field-author=Bari+M.+Logan+MA+FMA+Hon+MBIE+MAMAA&amp;sort=relevancerank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Hugh+Devlin&amp;search-alias=books&amp;field-author=Hugh+Devlin&amp;sort=relevancerank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Vincent+G.+Kokich&amp;search-alias=books&amp;field-author=Vincent+G.+Kokich&amp;sort=relevancerank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Joseph+A.+Regezi+DDS++MS&amp;search-alias=books&amp;field-author=Joseph+A.+Regezi+DDS++MS&amp;sort=relevancerank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Thomas+E.+Southard&amp;search-alias=books&amp;field-author=Thomas+E.+Southard&amp;sort=relevancerank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Federico+Brugnami&amp;search-alias=books&amp;field-author=Federico+Brugnami&amp;sort=relevancerank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amazon.com/s/ref=dp_byline_sr_book_1?ie=UTF8&amp;text=Giuseppe+Luongo&amp;search-alias=books&amp;field-author=Giuseppe+Luongo&amp;sort=relevancerank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amazon.com/s/ref=dp_byline_sr_book_1?ie=UTF8&amp;text=Jill+Gehrig+RDH++MA&amp;search-alias=books&amp;field-author=Jill+Gehrig+RDH++MA&amp;sort=relevancerank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Goran+Koch&amp;search-alias=books&amp;field-author=Goran+Koch&amp;sort=relevancerank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Monty+Duggal&amp;search-alias=books&amp;field-author=Monty+Duggal&amp;sort=relevancerank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Giovanni-Olivi/e/B004DSGMQG/ref=dp_byline_cont_book_1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Dorothy+A.+Perry+RDH++PhD&amp;search-alias=books&amp;field-author=Dorothy+A.+Perry+RDH++PhD&amp;sort=relevancerank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hanon+Patel&amp;search-alias=books&amp;field-author=Shanon+Patel&amp;sort=relevancerank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Jessica-Blayden/e/B00CF5HBRS/ref=dp_byline_cont_book_1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jaykumar-Vishwakarma/e/B06Y5SC1Q6/ref=dp_byline_cont_book_1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Poul+Holm-Pedersen&amp;search-alias=books&amp;field-author=Poul+Holm-Pedersen&amp;sort=relevancerank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amazon.com/s/ref=dp_byline_sr_book_1?ie=UTF8&amp;text=William+H.+Westra+MD&amp;search-alias=books&amp;field-author=William+H.+Westra+MD&amp;sort=relevancerank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Charles+J.+Burstone&amp;search-alias=books&amp;field-author=Charles+J.+Burstone&amp;sort=relevancerank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Rickne+C.+Scheid+DDS&amp;search-alias=books&amp;field-author=Rickne+C.+Scheid+DDS&amp;sort=relevancerank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Nejat+Erverdi&amp;search-alias=books&amp;field-author=Nejat+Erverdi&amp;sort=relevancerank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.-Namour/e/B0071GR0S6/ref=dp_byline_cont_book_1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Gerald+Z.+Wright&amp;search-alias=books&amp;field-author=Gerald+Z.+Wright&amp;sort=relevancerank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Crispian+Scully+MD++PhD&amp;search-alias=books&amp;field-author=Crispian+Scully+MD++PhD&amp;sort=relevancerank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Nadeem+Karimbux&amp;search-alias=books&amp;field-author=Nadeem+Karimbux&amp;sort=relevancerank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Esther+M.+Wilkins+BS++RDH++DMD&amp;search-alias=books&amp;field-author=Esther+M.+Wilkins+BS++RDH++DMD&amp;sort=relevancerank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Declan+Millett+BDSc++DDS++FDSRCPS++FDSRCS++DOrthRCSEng++MOrthRCSEng&amp;search-alias=books&amp;field-author=Declan+Millett+BDSc++DDS++FDSRCPS++FDSRCS++DOrthRCSEng++MOrthRCSEng&amp;sort=relevancerank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mazon.com/s/ref=dp_byline_sr_book_1?ie=UTF8&amp;text=Antonio+Nanci+PhD&amp;search-alias=books&amp;field-author=Antonio+Nanci+PhD&amp;sort=relevancerank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uzanne+Noble&amp;search-alias=books&amp;field-author=Suzanne+Noble&amp;sort=relevancerank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Lance+Brendan+Young&amp;search-alias=books&amp;field-author=Lance+Brendan+Young&amp;sort=relevancerank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hannon+Patel&amp;search-alias=books&amp;field-author=Shannon+Patel&amp;sort=relevancerank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George+A.+Freedman+DDS++BSc++DCS++HSL&amp;search-alias=books&amp;field-author=George+A.+Freedman+DDS++BSc++DCS++HSL&amp;sort=relevancerank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Donna+J.+Phinney&amp;search-alias=books&amp;field-author=Donna+J.+Phinney&amp;sort=relevancerank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Stuart+J.+Froum&amp;search-alias=books&amp;field-author=Stuart+J.+Froum&amp;sort=relevancerank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W.+Stephan+Eakle+DDS++FADM&amp;search-alias=books&amp;field-author=W.+Stephan+Eakle+DDS++FADM&amp;sort=relevancerank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Victor+P.+Eroschenko+PhD&amp;search-alias=books&amp;field-author=Victor+P.+Eroschenko+PhD&amp;sort=relevancerank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Debbie+S.+Robinson+CDA++MS&amp;search-alias=books&amp;field-author=Debbie+S.+Robinson+CDA++MS&amp;sort=relevancerank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Karim+Dada&amp;search-alias=books&amp;field-author=Karim+Dada&amp;sort=relevancerank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Mahmoud+Torabinejad&amp;search-alias=books&amp;field-author=Mahmoud+Torabinejad&amp;sort=relevanceran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Ueli+Grunder&amp;search-alias=books&amp;field-author=Ueli+Grunder&amp;sort=relevancerank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Yasuhiro-Nosaka/e/B00Q758A04/ref=dp_byline_cont_book_1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Neil+S.+Norton+PhD&amp;search-alias=books&amp;field-author=Neil+S.+Norton+PhD&amp;sort=relevancerank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Leandro+Chambrone&amp;search-alias=books&amp;field-author=Leandro+Chambrone&amp;sort=relevancerank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/ref=dp_byline_sr_book_1?ie=UTF8&amp;text=Anil+Kishen&amp;search-alias=books&amp;field-author=Anil+Kishen&amp;sort=relevancerank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72" y="5072074"/>
            <a:ext cx="3214710" cy="700530"/>
          </a:xfrm>
          <a:solidFill>
            <a:schemeClr val="accent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/>
            <a:r>
              <a:rPr lang="fa-IR" dirty="0" smtClean="0"/>
              <a:t>تهیه و تنظیم : فاطمه مستاجر</a:t>
            </a:r>
          </a:p>
          <a:p>
            <a:pPr algn="ctr"/>
            <a:r>
              <a:rPr lang="fa-IR" dirty="0" smtClean="0"/>
              <a:t>مرداد 97  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214422"/>
            <a:ext cx="542928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3000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000372"/>
            <a:ext cx="304800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42910" y="1214422"/>
            <a:ext cx="757242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EndoProsthodontics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A Guide for Practicing Dentists 1st Edition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Maciej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Zarow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285992"/>
            <a:ext cx="2933699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85720" y="1071546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Color Atlas of Fixed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Prosthodontics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 </a:t>
            </a:r>
            <a:r>
              <a:rPr lang="en-US" b="1" dirty="0" smtClean="0"/>
              <a:t> </a:t>
            </a:r>
            <a:r>
              <a:rPr lang="en-US" sz="2400" i="1" dirty="0" smtClean="0">
                <a:solidFill>
                  <a:schemeClr val="accent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Hagiwara, Yoshiyuki</a:t>
            </a:r>
          </a:p>
          <a:p>
            <a:endParaRPr lang="en-US" sz="2400" i="1" dirty="0" smtClean="0">
              <a:solidFill>
                <a:schemeClr val="accent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r>
              <a:rPr lang="en-US" sz="2400" i="1" dirty="0" smtClean="0">
                <a:solidFill>
                  <a:schemeClr val="accent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400" i="1" dirty="0" smtClean="0">
                <a:solidFill>
                  <a:schemeClr val="accent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sz="2400" i="1" dirty="0">
              <a:solidFill>
                <a:schemeClr val="accent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428868"/>
            <a:ext cx="24669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857224" y="1000108"/>
            <a:ext cx="7786742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Craig's Restorative Dental Materials /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hlinkClick r:id="rId3"/>
              </a:rPr>
              <a:t>Ronald L. </a:t>
            </a:r>
            <a:r>
              <a:rPr lang="en-US" sz="2400" dirty="0" err="1" smtClean="0">
                <a:hlinkClick r:id="rId3"/>
              </a:rPr>
              <a:t>Sakaguchi</a:t>
            </a:r>
            <a:r>
              <a:rPr lang="en-US" sz="2400" dirty="0" smtClean="0"/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500306"/>
            <a:ext cx="2428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7158" y="1142984"/>
            <a:ext cx="8286808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Radiologic Science for Technologists: </a:t>
            </a:r>
            <a:r>
              <a:rPr lang="en-US" b="1" dirty="0" smtClean="0"/>
              <a:t>Physics, Biology, and Protection /  </a:t>
            </a:r>
            <a:r>
              <a:rPr lang="en-US" dirty="0" smtClean="0">
                <a:hlinkClick r:id="rId3"/>
              </a:rPr>
              <a:t>Stewart C. </a:t>
            </a:r>
            <a:r>
              <a:rPr lang="en-US" dirty="0" err="1" smtClean="0">
                <a:hlinkClick r:id="rId3"/>
              </a:rPr>
              <a:t>Bushong</a:t>
            </a:r>
            <a:r>
              <a:rPr lang="en-US" dirty="0" smtClean="0"/>
              <a:t>   </a:t>
            </a:r>
            <a:r>
              <a:rPr lang="en-US" sz="2400" b="1" i="1" dirty="0" smtClean="0">
                <a:solidFill>
                  <a:srgbClr val="FF0000"/>
                </a:solidFill>
              </a:rPr>
              <a:t>2017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500306"/>
            <a:ext cx="24288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357298"/>
            <a:ext cx="8501122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Diagnostic Imaging: Head and Neck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hlinkClick r:id="rId3"/>
              </a:rPr>
              <a:t>Bernadette L Koch</a:t>
            </a:r>
            <a:r>
              <a:rPr lang="en-US" sz="2400" dirty="0" smtClean="0"/>
              <a:t>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786058"/>
            <a:ext cx="24574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285860"/>
            <a:ext cx="6199133" cy="1139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Harty's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Endodontics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Clinical Practice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 </a:t>
            </a:r>
            <a:r>
              <a:rPr lang="en-US" sz="2400" dirty="0" smtClean="0">
                <a:hlinkClick r:id="rId3"/>
              </a:rPr>
              <a:t>Bun San Chong</a:t>
            </a:r>
            <a:r>
              <a:rPr lang="en-US" sz="2400" dirty="0" smtClean="0"/>
              <a:t>   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571744"/>
            <a:ext cx="24479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071546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Color Atlas of Oral Diseases: Diagnosis and Treatment /</a:t>
            </a:r>
            <a:r>
              <a:rPr lang="en-US" dirty="0" smtClean="0"/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George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Laskaris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3500438"/>
            <a:ext cx="280511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214422"/>
            <a:ext cx="7572428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Ceramic Works: Dental Laboratory Clinical Atlas </a:t>
            </a:r>
            <a:r>
              <a:rPr lang="en-US" sz="2400" b="1" dirty="0" smtClean="0"/>
              <a:t>/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Hitoshi </a:t>
            </a:r>
            <a:r>
              <a:rPr lang="en-US" sz="2400" dirty="0" err="1" smtClean="0">
                <a:hlinkClick r:id="rId3"/>
              </a:rPr>
              <a:t>Aoshima</a:t>
            </a:r>
            <a:r>
              <a:rPr lang="en-US" sz="2400" dirty="0" smtClean="0"/>
              <a:t>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928934"/>
            <a:ext cx="23431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4282" y="1071546"/>
            <a:ext cx="8715436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Principles and Design and Fabrication in </a:t>
            </a:r>
            <a:r>
              <a:rPr lang="en-US" sz="2400" b="1" dirty="0" err="1" smtClean="0"/>
              <a:t>Prosthodontics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/ </a:t>
            </a:r>
            <a:r>
              <a:rPr lang="en-US" sz="2400" dirty="0" smtClean="0">
                <a:hlinkClick r:id="rId3"/>
              </a:rPr>
              <a:t>Arnold </a:t>
            </a:r>
            <a:r>
              <a:rPr lang="en-US" sz="2400" dirty="0" err="1" smtClean="0">
                <a:hlinkClick r:id="rId3"/>
              </a:rPr>
              <a:t>Hohman</a:t>
            </a:r>
            <a:r>
              <a:rPr lang="en-US" sz="2400" dirty="0" smtClean="0"/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357430"/>
            <a:ext cx="2466975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142984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Esthetic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Perio-Implantology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1st Edition/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Julio Cesar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Joly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92867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Nonsurgical Periodontal Therapy</a:t>
            </a:r>
          </a:p>
          <a:p>
            <a:pPr>
              <a:buNone/>
            </a:pPr>
            <a:r>
              <a:rPr lang="en-US" b="1" dirty="0" smtClean="0"/>
              <a:t> </a:t>
            </a:r>
            <a:r>
              <a:rPr lang="en-US" sz="1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Indications, Limits, and Clinical Protocols with the Adjunctive Use of a Diode Laser</a:t>
            </a:r>
            <a:r>
              <a:rPr lang="fa-IR" sz="12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200" b="1" i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200000"/>
              </a:lnSpc>
              <a:buNone/>
            </a:pP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Marisa </a:t>
            </a:r>
            <a:r>
              <a:rPr lang="en-US" sz="1600" b="1" i="1" dirty="0" err="1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roncati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fa-IR" sz="1600" b="1" i="1" dirty="0" smtClean="0">
                <a:solidFill>
                  <a:schemeClr val="accent6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170" name="AutoShape 2" descr="https://www.quintessenz.de/webservices/COVER/p_20281_ful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AutoShape 4" descr="Image result for Nonsurgical Periodontal Therapy: Indications, Limits, and Clinical Protocols with the Adjunctive Use of a Diode Laser 1st Edi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AutoShape 6" descr="Image result for Nonsurgical periodontal therap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428868"/>
            <a:ext cx="264320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857224" y="6072206"/>
            <a:ext cx="10001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8" name="AutoShape 10" descr="https://images-na.ssl-images-amazon.com/images/I/51PsukDDY+L._AC_US2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357430"/>
            <a:ext cx="241935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000108"/>
            <a:ext cx="778674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Lasers in Restorative Dentistry: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Practical Guide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Giovanni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Olivi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214554"/>
            <a:ext cx="24479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142984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TMD and Orthodontics: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clinical guide for the orthodontist 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Sanjivan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Kandasamy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571744"/>
            <a:ext cx="24384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142984"/>
            <a:ext cx="764386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Orthognathic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Surgery: Principles, Planning and Practice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Farhad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B.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Naini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714620"/>
            <a:ext cx="2390775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142984"/>
            <a:ext cx="8429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Iatrogenic Effects of Orthodontic Treatment: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Decision-Making in Prevention, Diagnosis, and Treatment 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Roberto Justus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357430"/>
            <a:ext cx="24765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928670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Osteology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Guidelines for Oral and Maxillofacial Regeneration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Preclinical Models for Translational Research</a:t>
            </a:r>
          </a:p>
          <a:p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dirty="0" smtClean="0">
                <a:hlinkClick r:id="rId3"/>
              </a:rPr>
              <a:t> William V. </a:t>
            </a:r>
            <a:r>
              <a:rPr lang="en-US" dirty="0" err="1" smtClean="0">
                <a:hlinkClick r:id="rId3"/>
              </a:rPr>
              <a:t>Giannobile</a:t>
            </a:r>
            <a:r>
              <a:rPr lang="en-US" dirty="0" smtClean="0"/>
              <a:t>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571744"/>
            <a:ext cx="24193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214422"/>
            <a:ext cx="8072494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Vertical and Horizontal Ridge Augmentation: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New Perspectives  / </a:t>
            </a:r>
            <a:r>
              <a:rPr lang="en-US" dirty="0" err="1" smtClean="0">
                <a:hlinkClick r:id="rId3"/>
              </a:rPr>
              <a:t>István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Urbán</a:t>
            </a:r>
            <a:r>
              <a:rPr lang="en-US" dirty="0" smtClean="0"/>
              <a:t>       </a:t>
            </a:r>
            <a:r>
              <a:rPr lang="en-US" sz="2400" b="1" i="1" dirty="0" smtClean="0">
                <a:solidFill>
                  <a:srgbClr val="FF0000"/>
                </a:solidFill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571744"/>
            <a:ext cx="245745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142984"/>
            <a:ext cx="828680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Platelet Rich Fibrin in Regenerative Dentistry: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Biological Background and Clinical Indications  / </a:t>
            </a:r>
            <a:r>
              <a:rPr lang="en-US" dirty="0" smtClean="0">
                <a:hlinkClick r:id="rId3"/>
              </a:rPr>
              <a:t>Richard J. </a:t>
            </a:r>
            <a:r>
              <a:rPr lang="en-US" dirty="0" err="1" smtClean="0">
                <a:hlinkClick r:id="rId3"/>
              </a:rPr>
              <a:t>Miron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</a:p>
          <a:p>
            <a:endParaRPr lang="en-US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2857496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85720" y="1214422"/>
            <a:ext cx="871543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Biomechanical Foundation of Clinical Orthodontics 1st Edition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Charles J.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Burstone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357430"/>
            <a:ext cx="278608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142984"/>
            <a:ext cx="828680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Modern Esthetic Dentistry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An A to Z Guided Workflow 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Vincenzo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Musella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857496"/>
            <a:ext cx="2382850" cy="307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142984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Implant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Prosthodontics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Patient-Oriented Strategy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Stefan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Wolfart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Image result for 97893525019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AutoShape 4" descr="Image result for 9789352501939"/>
          <p:cNvSpPr>
            <a:spLocks noChangeAspect="1" noChangeArrowheads="1"/>
          </p:cNvSpPr>
          <p:nvPr/>
        </p:nvSpPr>
        <p:spPr bwMode="auto">
          <a:xfrm>
            <a:off x="155575" y="-1600200"/>
            <a:ext cx="571500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0" name="AutoShape 6" descr="https://images-na.ssl-images-amazon.com/images/I/51PsukDDY+L._AC_US2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2" name="AutoShape 8" descr="data:image/jpeg;base64,/9j/4AAQSkZJRgABAQAAAQABAAD/2wBDABQODxIPDRQSEBIXFRQYHjIhHhwcHj0sLiQySUBMS0dARkVQWnNiUFVtVkVGZIhlbXd7gYKBTmCNl4x9lnN+gXz/2wBDARUXFx4aHjshITt8U0ZTfHx8fHx8fHx8fHx8fHx8fHx8fHx8fHx8fHx8fHx8fHx8fHx8fHx8fHx8fHx8fHx8fHz/wAARCAEl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C7lj+1Tj+27iKQSvlPm2qMn5Rz24FQCbJOdenC4yDl8n2IzxXRPp1jJIzvZws7HLEryT60o0vT/8Anxh/75rB14roBzTXBWR0GtTsnBjkDNyOc5GeDnFIl0zRqW1i4RyOQXYgH866gaXp3H+gwf8AfNS/2TpffT4P++BQqyfQDkzdHPy6vcYOP42+X9eaQ3R4xrFyBjn5mJz+ddZ/ZOmf8+EH/fNIdJ0z/nwg/wC+aftl2A5X7Q2P+QzcZxzhm/Ic01Lp8x79XuMFsOA7fKPXOa6c6Zp3/PjB/wB80n9mad/z5Qf980vbrsK5za3J76zcccn5mGfbrQtySULaxcKpxuG9sj15zXSjS7Bvu2EJ/wCAU7+zNNzzYQA+hSn7ZdgOVW6l3MH1ecDA2kO3PrnnjH+FO+1OS2NXuAAeMu2WH511yaXpR+7ZwxOO4QCo30XTh/BGF4/hGeP8ir51uM5VbpjHltYuNxXIAZuD6Hn60ouMuoOt3CKQdzFmIUj8e9dVFo9lJKxEKqp5ACjIqddB09SSIFGfRRwexqk09gOREu4r5euzOxI+Us68d+c9hTmZVXd/wkMxXsfm569s57fqK6o6BYEtmEHPqB/n2pf7B0/eD9nTAGCu0YNMDk3mjAG3X7g4HP3+Tz0544xQ80W793r9wF6AHeSOnU56dTXXf2FpX/PhB/3wKX+wtL/58Lf/AL4FAHHJMCo36/MrkdAXIBx656Z4zUYu3IjzqtwpPDjzGOD3wc9K7X+wtL/58Lf/AL4FH9h6X/z4W/8A3wKAOMFzk86zcbf95v8AHtSC7II3atckAAnDtyecjrxxj867JtE0sf8ALhb/APfApn9j6X/z4Qf98VLkkByH2ls4/tq4z65bH86R7ph9zWLg8gAF26evWuw/sfS/+gfB/wB8Cl/sjSv+fCD/AL4FLnQHHi6Yl86xcABflO5uT9M0pusY/wCJxcsCcffYEcdfzxXYromlsM/YIMf7gp39h6X/AM+Fv/3wKpAZfh1zJYyM1y12fNPzvkleBxz+f40VoPbQ2LeXaRrCjfMVQYGemf0FFAEkUW4bjwP51OqgcKBSxjMafQVIqEHNcyhqMb8gO0lQ3oetHyE4DLn0zWP4ut4n0G4maNTLHs2Pj5l+cDg/iaj0XRtOu9CtWntI3d0yz4wxOfUc1ryqwG2RjrSe9c5oFzcW+t3mkSzPcQRAmNnOWXBHGfof0rcnvrO2kEd1dwwueQruAalxs7CJAue1PVAzYxxSjsQQQwyCOhqCe7sY5Ta3VzArOMGN3AJ/Cko6gWA6FiiMrFfvKp5X60geKZnjWRHdOHVWBKfX0rA8IRLDcatGi7VS42gegBOK1LLT7Cz1K6lt2H2qf55EL5IBPXHbJrblAsGF8cgGlSFiMkAfWnXF1b2qhrmZIgxwu5sZ+lOguIbmIS28qSxn+JGBFSqaASPIfBGDU1YsWv2lxqcsKzRLbwp/rmYAO+egJ6gVrNNGjIjuqtIcIpPLfT1qkraAPJABJOAOpNNiljnjEkMiyI3RkOQfxqDzbTUYri3SWOZcGOVUfOM8YOOneo9JtbSzshBYOJIUY/Nv3c9+aoC9RVa5v7OzYLc3MUTEZAdwDipkkSSMSRurowyGU5BoAdRSZpaQCMaYaeQKAuKTQDPwpKmppUGlygKOlLSUtUBQvv8AXD/d/wAaKL7/AFw/3f8AGigC3CMQp/uin0yL/Up/uin0AY/i3/kXLvP+x/6GtVdIXVn0W1W0ezjiMfyu4YuB9Omas+KfMn0mazt4JpppduAkZIGGB5PQdKf4ed00uC1ngmhmiTDB4yB17HoaGBWh05PD+n3195puLxkZ2lcdT1Ax6Z60zTIbltIjBsLW4S5TfI8lwQ0pbnLfIefx4rZvLdbu0mtnOFlQoT6ZHWuc0u81LRov7PvNNubhYyRFLAu4EemfSouBLbR3/hvw7eG4kjk8vm32MW2ljjuPU5/OtDQ7WKPSLcMgka6jEszOMmQsMnOevWo5rS41SwukvT5D3CBY4Q2RFjkEnuSevtiq2jX97ZQJY3umXbzQ/JG8SZRh2+bOB9aXxaIBnhGFEfVrcDMaz7AD6cjFHh+GO38TavHCgRF24UdBT/DkV9Z3eoNdWTpFNKz+YD0IzwB1PsQKNIE0fiO/uJbS4jhuSBG7RHHHr6Z961AtPBFY6/Lfz3TSyXEYjhtlTc4AxnHtwfQc81V0RmHifVk8swq6q7RHHB9TjjJyT+NRwNeab4lvpriwuLpbnAilhTdtXPAz0A6Z57U6y+22vie7muLGXbdKuHj5RBx1Y4HAHP6ZoANIjjPizV1KKVCrgY4HSotWtIT4v04IDGZlYyFDgt1zz7jj6VJF9p03xPezGyuLiK7UeW8K5GeOCeg79aXUTcSeJNPu1s7h4rddsrJGSATnOOOQM9RSuBoy6Np0NtemK1RRMhLgdOAcYHQde1Z3hu5+x+D3uQATEJHAPcjOK27ycLYyuscshdCFRIyWJI9O341keHbR20CXTLyCaB2Dq25DjDdwenf9KFsBc8PW6jSY7iXEs92vmTSMMl89j7AcYqTRtJXR4poo53ljkkLqrDAQen/16xdLutV0JDp1zps93EhPlSwKSME+vp9elb9gLtlee+xHJJjbApyIlHbPc+p+lDAtgc0+m5+anUIAoopM0ALRRSZoAWiiimBQvv8AXD/d/wAaKL7/AFw/3f8AGikBZgcGNR3AFS1n+ZgADtUsEpL4JNYqrrZgWycU0mkzSVTlcAqN2IJANSUxlySahq4EZqSFzvwTwaYy7fpQsaSqUlRXRuqsMg/hUx0YFqlri9HsLe48SajbTK0kEO7y0LnC/N9a2rnQvLjL6TczWdwvKgSFo2PoynI/z3rqA2S20ZqF3LKc9KydB1l9Tilgu08u9tjiRR0btnH14NX554oQpnmjhVunmMFz+dYzb2AkDEDAPFAcjvSKpOMEFTyCOhoYom4tIgCffJYfL9fSs9QJUfB5qaqaOsiq8LrIjdGQ5Bqpb6xbz6hNaxSIY4UBaQtwWz0H0rSMrAajOAQNwBPQHvSDk81nXun215d2t9cO6PbN8gDYVjngH8attKQC7MEVeSScAfWm5ICyKWobe5huU3QyJIM4yjAj9KpLrNu+rtYxuhEcZaWQtwrZA2/Xk5rRAadM74pS6gAlgASACT1z0qIzwF3Xzo9yHDDcMr9aTAkpQeaYsiOSEdWI6gHOKEkjdtqyIzegIJqUBJS0UVYFC+/1w/3f8aKL3/XD/dooAgxUsX3/AMKjp8X3/wAK4ftCLav608D3qFOoqcV0x1GG2kK4p9FXZAQt0NJCeaSRsjAqPzFiBkfIVeuASfyFYt6gYOg/8jbq/wDwL/0IV1GctXI6TNJa+Ib+7ns7tLe43bH+zuf4sjjGa17nVbqVTFpVhcPK3AlmjMca+/zYz9K3YGTpbqnjLU5F/wBWkchfHsVz+tTaU015aG+n0yO8e5LEySSLwuSAoBHAFX9G0ePTLaVJpPPuLn/Xydj7D8zWTpt1deHjJp9/aTzW4cmGaFN2c/5z7VLd9gNDw/p13Z/ara6QCxkO6JPM3FMnp+X8veqHhnTra4m1GOZTJDDcEJExynfkjucetbNpcTzSNdzxSWlsi4jhcfO/qzAdPQD6+1Z3hdmguNR8+GaHzpjJGZImUMvPtUqT1AboUS2mv6tZQ8WwwwTsD/k1HpVtbt4h1aN7eFo48bEKAqv0HapNMcr4l1Cd4Z0hnAEcjRMFYjHfFNgeTT/EmoGa2nkW6AMJjTcG9s0Pd27AJrkKLrmjzDcXeb5ssSOCMYB6fhVrxLJLAbO6EJuLSCUtPF17cE/Tmq2tu76npbJbzuLeTdMUiZgnI7gc9D0rTub5re9tXRJZLWZH8xkjJ2HjaxGMgdR+NJX0AbYS2OpXianp7r5ixmOZMYYg4I3D2x1/wqha2ts/jK+he3iaEQAiMoCoPy84p8VjAfEdtd6ShjiVW+0ugIjPHAHYn1A9jTZJH07xdPczW8zwXEIWNooy+Tgccd+D+lWn2Ab4itlGuaQYXeNpZNpIYnaMjGAeB1PStWPw9psclwywnFxH5bqWJGPXnv71ma48suq6TKtpcMLd98wSJn8vJHGQME8HpXTRusqB0zg9Mgg/kapXaA5zwmTZS3ukTBRNbvuDAYLqe/8AI/8AAqv6FEkputT2KGvJSUIXB8scL+eM/jVHxLYynUbK6s38uacm1cjrtYHn8Bn9PSuiiiSGFIoxtSNQqj0A4FMB1LSGk6c0AUbz/Wj6UUXYxKP92ihbAQ04MQQR2pveiuB7iLSODypqdTkcVn0ob3rSNSwXNHdgc0x5MjAqluPrSZqnVC5YNJyKrmq13epaOI/Lknm2GUxx9VQdz/IVmm3sgNUSMR1oLMe9U1BZFcZAYAjPBH1p4Depp84ywaTew6dKrPhVZ3cKijLMTwB61S/tFPKim+z3AhncJE5A+Yk4BxnIB96Lt9BGkxOc96CzEcnNVWVs4p0C5mWpUrsLl5YyR85J9vSnFSFwp/CmAGob26TT7V7mZJHRCMrGMtycV0JLYCYBiuM4FJ5ZGdrHmmsMtkZweaqahfx6ZEks0UsgkcRqI8Z3HoOSKz62sM0BnGDQGIGBTXjPA7+1UItSiuJJFsoZrtYjh5Y9oTPoCSMn6UXfRAaQYjpUOoz3UVjLJYQrLcrjajdDzz3HbNZ8us28dlDdiG4eKeQxRhQA27JGCCeOQa0SrKevIGeKrncegyjpkd9fXUd/qkC25hQpDCDnk/ec+noB9a2qw/7fhhsIr029y0U77EXaAwbnggnvjtmta5nFtbSTsrOsaliFxnA69SK3jLmQiU9KjBLDmq9pqCX9hHcxI6LLnar4BxnGaUZHQ1nOaTsAy8/1o/3aKZOSXGeeKK0jqrgRZ5NGaaTyaXNcD3JHUU2lzSAWikzSimA5R8wrEtpVgvdY1SR5GS1bykG772Oqn2zitieaW1EbQ2zXAJIfaeV44OO/NV9P0xYNJNneASNOS84z1Zvf24/KtYqy1GURcXkbaRI8rPc30u6SMfcERxwF7YBHPXrS2/27UrzUBBfyW9tDKEjfAbkHkDp/nFatvp8cEgmBeSZUEaSSkEog7DA/Wi1sotPtxBbqRGCWyxyST6mqbstEMdcCGaJ4JvljnBjwDycjoPesjTvtOmahFo99i4t5QTay4+7jnH+elad1bR3aRrMXAicSIUbBDAEA5/GobiDyI5rtTNd3vlmOHdglc+gAAHuaiLVrMRiy3N22mX16t7MFW48q1UYy3P06YP6VdlvLmW9a0iSTfbwgyeTwXlIGBu/hUZyfpT9M06OGzs2mEplgG4RScLG56nHc+5zU0thBLdPclpUkkG2VUfCyj/aFU5RTAILm5uL630trj5oYRLeTJwznjCg9uoyRyfamzve28ukWBvmluZJCZpEwN0YOefw4z7Us9jBNci53Swy7djGF9odfQ/8A1qHsrd7iKcqVaJNiopwm30I7imqqC5Wu9Umntb/UI5miggfybZEOPMfOCx9evA9Klmjkl1PR7Cd2ke3j+03DE5yw6f8Aj386T+yrLymiIm8tn8xQJMeW3+z6VY+zWwvReJG/nBAmC+VIByCR3Oeee/NHtI9AuP8AFFw8GgXDRZDPhCR2BOD/AIfjVnS7dbTSbWKLCqIgxb1JGSaF2XMckVwokSQYZW6EVFFpUEUaw+fcy2y/dgkfKD26ZI9iSKnmTjYpFLUV8/XtNsrdVVIFa4f+6vofz/nVZL+5Tw/f3zXMrbpyLV2xuxnA7f5xW19ht/tNxclWMtynlyHPAXGMD0qt/Yll9iSzzMI43Dq+/wCfIzjn05PHvTU42SAguY5JdV0iynkLtbR/abhyepHAP5g/nVG/vZ77Sbi8EskaXMn2e0gU4DAnBLepIz9K2/7NtBd/awrb9gTYW+Qgcgkdz/Xmqo0OxWKOINcbIpPMj/enKH0HoP196anFAaEcS20EUCfdiQIPwGKdn3poAChVAVVGAB0AoNc97iEbk0Umc0V6FL4EBEfvH60Uh+8frRmuB7kjqM0maBSEOpy0wU4UDJ1PpUiDJyagQnIAqyBgVtDUYtIRxzS5pCa0YyswwSKaTjpUvltISVUmmPE6/eUisHFiIicmmmlPFJUEjTTacaaTQAZpM09Uzy35U7av90UANR9pBFXEcOvFUmTHK/lQkhU5Bo2GnYv0hqFZwevWn7s96dy7ik02jNNLAdTSEOzTJJBGuTUUlyq9OTVOSQuck0tyWy7asZEZj/eopth/qW/3v6CivRpfAilsI332+tGaRj87fU0Zrge5A7NLTKcKQDxS00UtAyRWwQfSrQIIzVHOKek23g8itISsFy2TTkXecHpVQ3C9gTVizk3s2euK1jJN2GWunSgjIwRkGiithmfcxeW5A6HkVXq7enLAe1U8Vx1FaWhLGGkUZcVIVpqD5/rUCHGkp+MUhqrDG1DIMP8AWpiPSoZT8+PQUmITNNMhHQ0VG1IBxnb+8aY0pPU0w0lNJCFJzS00U4UwL9h/qW/3v6Ciix/1Lf739BRXdT+BGi2I2++31NJQ3Mr/AO8akWM9+K4HuQMFOFSCMUeWO1SOw0GlzQVIphNMQpNNLU0mmk0AP3VLDKUYMDyKr5pVNNOwGzHdRuBk7TSvcIo+X5jWYhNSg1r7WVih7kuST1NNxRkUZFZPUBCtJtp2aMigBOD7GmkUrYqBzjvTAe7hfc+lVup5pxYYpmaTJA1GxpxaoyaSEIabSmgVYCgU4CkFPFSwLll/qm/3qKWz/wBUf96iu+l8CNFsNCgOx7kmng00/eP1ozXnN6skfmlzUeaXNK4D801k3cjrSA1Og4zVLUe5VMRqNkK1dcd6jYAiqsOxUqSNcnnpTWGDT4z2qkhpE6nApGPpTd2KazVbRVh+6nDOKg3ZqVJBjB61NgsOXNKagkuhGeI2b6U5ZA65AI9jSsPlFY8VBIalY1C7AD5mA+tOwrFdnINIJKd8kmdjBselRleaVhWHk5ppp4TikKkU7E2GUopwTNO8pvQ0mKw0U4Um3FKKlisXrP8A1R/3qKLPiI/71Fd1L4EUthrfeb60maG++31pK817sgXNLTaWkA4HmrCHIqrUsb4qolImbpURp7OME1XeTPArUsjfrTc4ozTSapIokEhFMBLHJqPdk4FSAZqkih2acGpAlB4p2Cw8nNJvKjioixqNnPaiw7ExcsD2qB1XvSh+KYzg0WCwBgnCAUDk5JyajNAJosJosKak2gioEb1qeNsEUmhWJUQIOOtOoBz0pDUtBYbJGHHuKgVeasiov4zUMiSLMHCfjRRB9w/Wiu2l8CJIW++31NFDH52+porzXuyAooopAFPFNpc4poaEkbC1DSu240AcVvFGiA8VE7elSNUL9DVmiGecifeanC/gXqx/KoUjVxgio5bYqMqMiqRaSJn1m2Viql2I67V4p0V/HcNtQru9C1ZEtsyMXjGc9RUexZSNpKuOn1q9B2aN9ywbDKQaYcjrkVUS+vZpbdZET902Wcfxj0Nack8LttXlsZK0WFe3QqM/zdfwpNw9QPrT7XEUkwlYMScrgdB6VHeTRlcIQxzk49PSlYOYM8dvzpQwPQ1kXcxuJ92CkSjCpnn6mmCEueRtH607BuboYdyKerjPBFZMcQJAAq5FGqEECpYNWNSNqearRnAFPMhrNkMkZgoz+VQK/NNdietNqGZyZo2/Mf40Uyy5hP8AvUV2U/gRJV80efIrdnP86lBzVKY/6RL/AL5/nSrIy9DXDKOpncvZozVUXBoM7HpUcrHcslsDmojNu4HSq7OW6mgetXGIInFSCo0OalFao1QjConWp6jcVRoiBRtccdashAR7GogvPNW0GFqkUylNag/Mo/CqE1orHOMH1reK/LkdB1qtJErc9KZakYwSWPhXOPcUqvKp3ZFaJjKtkAH61FKrOeVHHoKC7plPdKSTkVG0eT8zHnsKt+U4/hpPKb0oDQpiMA/KuKesZJwOlWvIGMseaNoHApkOQ2NAowKmUZ4pg4qVBUsgmXgClJpBQTUMljTSUp600kAc1DMpGhYf6lv97+gopNP5gb/e/oKK66fwoS2M2f8A4+Jf98/zplST/wDHxL/vn+dMrle5mFLSUtIQtPWmCpFpFIkWplGRmolqaOrRohRzSFc1MFB6ijy/Q/nVI0TIlj5qwF4qMZU8ipVINUURtlTx/wDrqN2DDgYP1qd1zVaQYoKsMbrkio81Ic4qMntTAafWmk5pxFNagCM9aaeKeaaRQIaBUsfTNRjrUi8DApCJM03OTR2J9KqtcluIxtHqetSyWWHdU69fSowSzZNQqOcnknuamWpZlI1NO/1Df739BRRp/wDqD/vf0FFdNP4UC2M6f/j4l/3z/OmVffSLuWR5EMW1yWGWOcH8KT+xb31h/wC+j/hXO4yvsZ2ZRpRV3+xrz1i/76P+FL/Y156xf99H/ClyS7BZlIVItWho956xf99H/CnrpN2Opi/76P8AhS5JdhpFdanj61KumXI6mP8A76P+FSrYTjqU/Oq5ZdjREYFSCpRaSj+7+dL9klz1X86pRl2LTREV9KYR36Va+zS/7P50htZD/d/Oqsx3RXBDDHeo3WrJs5s5BXP1pGspj/c/OizGpIoMO2OKiYelaBsLg/3Pzph0y5PeP8z/AIUWZXMijjNNYVf/ALMufWP/AL6P+FNOlXRPWP8A76P+FOzFzIzyKYemO9aJ0m6PQxf99H/Ck/si6HQxZ9dx/wAKVmDkjOHy9ufU0jMxGM8VonR7v1i/76P+FNOjXmODF/30f8KLMltGY5JG3PHekC1pDRLwdTFn/eP+FL/Yt56xf99H/CptLsTdGeFqRRV4aNdjvF/30f8ACnDSLv1i/wC+j/hUOMuxDHWH+oP+9/QUVLDC9qpSbG4nPynPFFdNPSKuCNSH/Up/uin0yH/Up/uiq1xqdta3PkTMyttVi235QGbaMn68VQFyiomuEWYRnOSCd2PlHTgnseelPDqTgMCcZxmgB1FVbe/huSRFuJEjRNx91l65qx5icfOvPTnrQA6im+YmCd64HU5qKe6SGWOIhnllztRRyQOp+n+NAE9FRxzxyRq4bAYbsNwRxnkHpSG4hEiRmVd7glRnqB1/KgCWikBBAIOQehFLQBVsGZoHLsWPnSjJOeA7YFWqq6d/x7v/ANdpf/RjVaoAKKr3Fw8LcQvIoXJKDJz2GPzphvWXObW44yeEz0OKALdFQQXDSyOrQyRhehYcGp6ACiiigAooooAKKKZMGMTCM4fHHOOaAKf2otcxDYxy5G0A5VcfebsOcfnV+uZsUlOoPICxjk+Rl+YpkHhiehJOfbGOpxXTUAUL7/XD/d/xoovv9cP93/GikBch/wBSn+6KpyWBl1f7XIEeIQhFQ9dwbcD6Vch/1Kf7op9MDnn0QwWEcTKrHyDC5iTLM7Mu1/w2g/8A6quR6bOuqx3RkjMaAg4GGbKgEn8RmtWigDMuNKMn9omKYx/a4wAP7jYwT+IC/lVeXRDIs52wo8kSInVthDMWwTzg7q26KAMFtDnAlETwKJNwIKngF3bj6B8fhVv+z50FpJG6GaG3MD5JAYEDkHqDlRWnRQBgXOkXCh5mkE5EOXwDvkcRMhwPfINEWkXJjEyeSjyRsPLdThMqgHHr8nP1799+igCpptq9nZrDIwZg7tkehYkfzq3Uc6NImEYqcgnnGR6Zqq0F9k7bpQOmdo49T0oAk07/AI93/wCu0v8A6MarVZdvDcSpJ5U/lR+ZIFxyc7iDn8cn8asG2uW3bro4KkDAxtOetAEOpBzdQGK68khWJXJ5AwScAe2Mn16c1XaLUIyGOpxedINhJX5eA54GMD/7Gpp9Je5/18+/AKgjIJBPemHQYXkJfBV/vjnJ9QPQZJ4HrQA+P7al2kcl/E4yG2FRlk6Ht1yRVVYrraIU1MKrs0XJLHI3cBiOvqfbtV99HsnkVzEcrtwA5A+XGOPwH5UsmkWUpkMkRYyEsx3nqRj14oApuLuIKsmpRKjSYjG3Py9gTjOc4796dZC4hvUjlv0kJDNLGec9TkHHbI6Yq2ulWighUYBpDIwDn5icZz7cDj2qL+wtP8sR+S20ZGN7c5696ANBZEfOx1bHXBzinVWtLC2sixtowhYANg9cZx/M1ZoAKZNIIoXkb7qKWP4U+sfXZr6N4UtQwhYN5jom45xwOh4NNK40rkNpY6ibpblponthudIQ52n+7x0H4ZHpW3E/mRq5RkJ6q3UVy/2u/U5QXKqowirERxx2x9fyqzZXepvqMKZllhJIk8yLaAvY5x1p8rHys077/XD/AHf8aKL7/XD/AHf8aKgkcl5sRV8vOBjrS/bv+mf/AI9RRQAfbv8Apn/49R9u/wCmf/j1FFAB9u/6Z/8Aj1H27/pn/wCPUUUAH27/AKZ/+PUfbv8Apn/49RRQAfbv+mf/AI9R9u/6Z/8Aj1FFAB9u/wCmf/j1H27/AKZ/+PUUUAMhuFgQokZwWZ+W7sST29TT/t3/AEz/APHqKKAD7d/0z/8AHqPt3/TP/wAeoooAPt3/AEz/APHqPt3/AEz/APHqKKAD7d/0z/8AHqPt3/TP/wAeoooAPt3/AEz/APHqPt3/AEz/APHqKKAD7d/0z/8AHqPt3/TP/wAeoooAPt3/AEz/APHqPt3/AEz/APHqKKAIZpPPcNjbgY9aKKK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4" name="AutoShape 10" descr="Pediatric Dentistry for Special Child"/>
          <p:cNvSpPr>
            <a:spLocks noChangeAspect="1" noChangeArrowheads="1"/>
          </p:cNvSpPr>
          <p:nvPr/>
        </p:nvSpPr>
        <p:spPr bwMode="auto">
          <a:xfrm>
            <a:off x="155575" y="-990600"/>
            <a:ext cx="2076450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6" name="AutoShape 12" descr="Pediatric Dentistry for Special Child"/>
          <p:cNvSpPr>
            <a:spLocks noChangeAspect="1" noChangeArrowheads="1"/>
          </p:cNvSpPr>
          <p:nvPr/>
        </p:nvSpPr>
        <p:spPr bwMode="auto">
          <a:xfrm>
            <a:off x="155575" y="-990600"/>
            <a:ext cx="2076450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18" name="AutoShape 14" descr="Pediatric Dentistry for Special Child"/>
          <p:cNvSpPr>
            <a:spLocks noChangeAspect="1" noChangeArrowheads="1"/>
          </p:cNvSpPr>
          <p:nvPr/>
        </p:nvSpPr>
        <p:spPr bwMode="auto">
          <a:xfrm>
            <a:off x="155575" y="-990600"/>
            <a:ext cx="2076450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20" name="AutoShape 16" descr="https://images-na.ssl-images-amazon.com/images/I/51PsukDDY%2BL._SX358_BO1,204,203,200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357430"/>
            <a:ext cx="3100385" cy="384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6"/>
          <p:cNvSpPr/>
          <p:nvPr/>
        </p:nvSpPr>
        <p:spPr>
          <a:xfrm>
            <a:off x="785786" y="1071546"/>
            <a:ext cx="800105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Pediatric Dentistry for Special Child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Priya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Verma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Gupta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714620"/>
            <a:ext cx="257176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Oral Implants: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Bioactivating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Concepts</a:t>
            </a:r>
            <a:r>
              <a:rPr lang="en-US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/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Rolf Ewers</a:t>
            </a:r>
            <a:r>
              <a:rPr lang="en-US" dirty="0" smtClean="0"/>
              <a:t>  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2013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285992"/>
            <a:ext cx="242889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Advances in Oral Tissue Engineering /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Masaru Murata</a:t>
            </a:r>
            <a:r>
              <a:rPr lang="en-US" dirty="0" smtClean="0"/>
              <a:t>    </a:t>
            </a:r>
            <a:r>
              <a:rPr lang="en-US" sz="2400" b="1" i="1" dirty="0" smtClean="0">
                <a:solidFill>
                  <a:srgbClr val="FF0000"/>
                </a:solidFill>
              </a:rPr>
              <a:t>2014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2857496"/>
            <a:ext cx="221457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214422"/>
            <a:ext cx="7858180" cy="986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/>
              <a:t>Atlas of Complications and Failures in Implant Dentistry: Guidelines for a Therapeutic Approach / </a:t>
            </a:r>
            <a:r>
              <a:rPr lang="en-US" dirty="0" smtClean="0">
                <a:hlinkClick r:id="rId3"/>
              </a:rPr>
              <a:t>Luigi </a:t>
            </a:r>
            <a:r>
              <a:rPr lang="en-US" dirty="0" err="1" smtClean="0">
                <a:hlinkClick r:id="rId3"/>
              </a:rPr>
              <a:t>Galasso</a:t>
            </a:r>
            <a:r>
              <a:rPr lang="en-US" dirty="0" smtClean="0"/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2013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428868"/>
            <a:ext cx="22145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000108"/>
            <a:ext cx="807249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Oral Anatomy: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Comprehensive Review for Dental Practitioners and Researchers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Thomas von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Arx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500306"/>
            <a:ext cx="24479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Periodontal Diagnosis and Therapy 1st Edition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Giano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Ricci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643182"/>
            <a:ext cx="24574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214422"/>
            <a:ext cx="7858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Photography in Dentistry: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New Perspective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Peter Sheridan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714620"/>
            <a:ext cx="24384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Diagnostic Imaging: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Oral and Maxillofacial 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Lisa J. Koenig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714620"/>
            <a:ext cx="24574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785818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Cases in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Orofacial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Pain (Clinical Cases (Dentistry)/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Malin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Ernberg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714620"/>
            <a:ext cx="24669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214422"/>
            <a:ext cx="8072494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McDonald and Avery's Dentistry for the Child and Adolescent</a:t>
            </a:r>
            <a:r>
              <a:rPr lang="en-US" sz="2400" b="1" dirty="0" smtClean="0"/>
              <a:t>/ </a:t>
            </a:r>
            <a:r>
              <a:rPr lang="en-US" sz="2400" dirty="0" smtClean="0"/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Jeffrey A. Dean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714620"/>
            <a:ext cx="23907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214422"/>
            <a:ext cx="828680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Misch's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Avoiding Complications in Oral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Implantology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Carl E.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Misch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Image result for 97803234811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214554"/>
            <a:ext cx="3095638" cy="38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00034" y="928670"/>
            <a:ext cx="69294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Mosby's  Dental Drug Reference</a:t>
            </a:r>
          </a:p>
          <a:p>
            <a:pPr>
              <a:lnSpc>
                <a:spcPct val="150000"/>
              </a:lnSpc>
            </a:pPr>
            <a:r>
              <a:rPr lang="en-US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i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Arthur H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i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   </a:t>
            </a:r>
          </a:p>
          <a:p>
            <a:pPr algn="ctr">
              <a:lnSpc>
                <a:spcPct val="150000"/>
              </a:lnSpc>
            </a:pPr>
            <a:endParaRPr lang="en-US" i="1" dirty="0" smtClean="0">
              <a:latin typeface="Tahoma" pitchFamily="34" charset="0"/>
              <a:ea typeface="Tahoma" pitchFamily="34" charset="0"/>
              <a:cs typeface="Tahoma" pitchFamily="34" charset="0"/>
              <a:hlinkClick r:id="rId3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643182"/>
            <a:ext cx="24288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807249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RBFDPs: Resin-Bonded Fixed Dental Prostheses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Matthias Kern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714620"/>
            <a:ext cx="24860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214422"/>
            <a:ext cx="7715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Color in Dentistry: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Clinical Guide to Predictable Esthetics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Stephen J. Chu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428868"/>
            <a:ext cx="24669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1214422"/>
            <a:ext cx="742955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Essentials of Maxillary Sinus Augmentation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Francis Louise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643182"/>
            <a:ext cx="24574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1142984"/>
            <a:ext cx="814393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Cawson's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Essentials of Oral Pathology and Oral Medicine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Edward W Odell FDSRCS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714620"/>
            <a:ext cx="2476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071546"/>
            <a:ext cx="792961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Orthodontic Therapy: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Fundamental Treatment Concepts (Color Atlas of Dental Medicine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Andrea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Wichelhau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3286124"/>
            <a:ext cx="23526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214422"/>
            <a:ext cx="800105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Oral and Maxillofacial Surgery/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Raymond J. Fonseca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643182"/>
            <a:ext cx="24098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142984"/>
            <a:ext cx="771530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Rosai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Ackerman's Surgical Pathology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John R.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Goldblum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571744"/>
            <a:ext cx="24574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814393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Quintessence of Dental Technology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Sillas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Duarte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571744"/>
            <a:ext cx="24765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7929618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/>
              <a:t>Exercises in Oral Radiology and Interpretation 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/ </a:t>
            </a:r>
            <a:r>
              <a:rPr lang="en-US" sz="2400" dirty="0" smtClean="0">
                <a:hlinkClick r:id="rId3"/>
              </a:rPr>
              <a:t>Robert P. </a:t>
            </a:r>
            <a:r>
              <a:rPr lang="en-US" sz="2400" dirty="0" err="1" smtClean="0">
                <a:hlinkClick r:id="rId3"/>
              </a:rPr>
              <a:t>Langlais</a:t>
            </a:r>
            <a:r>
              <a:rPr lang="en-US" sz="2400" dirty="0" smtClean="0"/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643182"/>
            <a:ext cx="244792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071546"/>
            <a:ext cx="757242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Functional Occlusion in Restorative Dentistry and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Prosthodontics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Iven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Klineberg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500694" y="2357430"/>
            <a:ext cx="2438095" cy="313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000108"/>
            <a:ext cx="800105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Sturdevant's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Art and Science of Operative Dentistry/</a:t>
            </a:r>
            <a:r>
              <a:rPr lang="en-US" dirty="0" smtClean="0">
                <a:hlinkClick r:id="rId3"/>
              </a:rPr>
              <a:t> Andre V. Ritter</a:t>
            </a:r>
            <a:r>
              <a:rPr lang="en-US" dirty="0" smtClean="0"/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714620"/>
            <a:ext cx="23812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1000108"/>
            <a:ext cx="771530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Fundamentals of Implant Dentistry: </a:t>
            </a:r>
            <a:r>
              <a:rPr lang="en-US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Prosthodontic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Principles/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John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Beumer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643182"/>
            <a:ext cx="24098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1142984"/>
            <a:ext cx="778674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Fundamentals of Implant Dentistry: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Surgical Principles 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Peter K. Moy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571744"/>
            <a:ext cx="24669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28596" y="928670"/>
            <a:ext cx="8001056" cy="1678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Fundamentals of Periodontal Instrumentation and Advanced Root Instrumentation Eighth Edition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Jill Gehrig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714620"/>
            <a:ext cx="23812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142984"/>
            <a:ext cx="807249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General and Oral Pathology for Dental Hygiene Practice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Sandra L. Myers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500306"/>
            <a:ext cx="24193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57158" y="1071546"/>
            <a:ext cx="821537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McMinn's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Color Atlas of Head and Neck Anatomy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Bari M. Logan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571744"/>
            <a:ext cx="24288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85786" y="928670"/>
            <a:ext cx="764386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Oral and Cranial Implants: Recent Research Developments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Hugh Devlin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2013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786058"/>
            <a:ext cx="24860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000108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Orthodontic and Surgical Management of Impacted Teeth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Vincent G.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Kokich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500306"/>
            <a:ext cx="249555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792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Oral Pathology: Clinical Pathologic Correlations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Joseph A.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Regezi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714620"/>
            <a:ext cx="24479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214422"/>
            <a:ext cx="750099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Orthodontics in the Vertical Dimension: A Case-Based Review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Thomas E. Southard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714620"/>
            <a:ext cx="24479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928670"/>
            <a:ext cx="807249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Orthodontically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Driven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Corticotomy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Tissue Engineering to Enhance Orthodontic and Multidisciplinary Treatment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Federico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Brugnam</a:t>
            </a:r>
            <a:r>
              <a:rPr lang="en-US" sz="2400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000108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200000"/>
              </a:lnSpc>
            </a:pP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Digital </a:t>
            </a:r>
            <a:r>
              <a:rPr lang="en-US" sz="27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Implantology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 </a:t>
            </a:r>
            <a:r>
              <a:rPr lang="en-US" sz="2700" i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Giuseppe </a:t>
            </a:r>
            <a:r>
              <a:rPr lang="en-US" sz="2700" i="1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Luongo</a:t>
            </a:r>
            <a:r>
              <a:rPr lang="en-US" sz="27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214554"/>
            <a:ext cx="2523810" cy="32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0034" y="1000108"/>
            <a:ext cx="771530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Patient Assessment Tutorials: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Step-By-Step Guide for the Dental Hygienist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Jill Gehrig 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2357430"/>
            <a:ext cx="244792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571744"/>
            <a:ext cx="24098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142984"/>
            <a:ext cx="764386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Pediatric Dentistry: A Clinical Approach 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Goran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Koch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786058"/>
            <a:ext cx="24288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142984"/>
            <a:ext cx="771530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Paediatric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Dentistry at a Glance 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Monty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Duggal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2013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643182"/>
            <a:ext cx="24479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071546"/>
            <a:ext cx="750099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Pediatric Laser Dentistry: A User's Guide 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/Giovanni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Oli</a:t>
            </a:r>
            <a:r>
              <a:rPr lang="en-US" sz="2400" u="sng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</a:t>
            </a:r>
            <a:r>
              <a:rPr lang="en-US" sz="2400" u="sng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571744"/>
            <a:ext cx="24765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142985"/>
            <a:ext cx="800105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Periodontology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for the Dental Hygienist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/Dorothy A. Perry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571744"/>
            <a:ext cx="24479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071546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Pitt Ford's Problem-Based Learning in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Endodontology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Shanon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Patel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643182"/>
            <a:ext cx="24479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828680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Soft-Tissue Lasers in Dental Hygiene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Jessica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Blayden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2013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786058"/>
            <a:ext cx="24384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071546"/>
            <a:ext cx="785818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Stem Cell Biology and Tissue Engineering in Dental Sciences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Ajaykumar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Vishwakarma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857496"/>
            <a:ext cx="24384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071546"/>
            <a:ext cx="792961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Textbook of Geriatric Dentistry /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Poul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Holm-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Pederse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857496"/>
            <a:ext cx="23717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214422"/>
            <a:ext cx="742955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Textbook of Preclinical Conservative Dentistry / </a:t>
            </a:r>
            <a:r>
              <a:rPr lang="en-US" sz="2400" i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Nisha</a:t>
            </a:r>
            <a:r>
              <a:rPr lang="en-US" sz="2400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i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Garg</a:t>
            </a:r>
            <a:r>
              <a:rPr lang="en-US" sz="2400" i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AutoShape 2" descr="Differential Diagnoses in Surgical Pathology: Head and Neck"/>
          <p:cNvSpPr>
            <a:spLocks noChangeAspect="1" noChangeArrowheads="1"/>
          </p:cNvSpPr>
          <p:nvPr/>
        </p:nvSpPr>
        <p:spPr bwMode="auto">
          <a:xfrm>
            <a:off x="285720" y="928670"/>
            <a:ext cx="8572560" cy="2076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Differential Diagnoses in Surgical Pathology: Head and Neck /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William H. </a:t>
            </a:r>
            <a:r>
              <a:rPr lang="en-US" dirty="0" err="1" smtClean="0">
                <a:hlinkClick r:id="rId2"/>
              </a:rPr>
              <a:t>Westra</a:t>
            </a:r>
            <a:r>
              <a:rPr lang="en-US" dirty="0" smtClean="0">
                <a:hlinkClick r:id="rId2"/>
              </a:rPr>
              <a:t> </a:t>
            </a:r>
            <a:r>
              <a:rPr lang="en-US" dirty="0" smtClean="0"/>
              <a:t>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 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428868"/>
            <a:ext cx="2476191" cy="322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857496"/>
            <a:ext cx="24193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214422"/>
            <a:ext cx="757242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Biomechanical Foundation of Clinical Orthodontics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Charles J.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Burstone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571744"/>
            <a:ext cx="24384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071546"/>
            <a:ext cx="750099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Woelfels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Dental Anatomy Ninth Edition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Rickne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C.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Scheid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571744"/>
            <a:ext cx="24384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1000108"/>
            <a:ext cx="764386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Alveolar Distraction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Osteogenesis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ArchWise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Appliance and Technique /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Nejat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Erverdi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500306"/>
            <a:ext cx="24574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142984"/>
            <a:ext cx="742955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Atlas of Current Oral Laser Surgery/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Namour</a:t>
            </a:r>
            <a:endParaRPr lang="en-US" sz="2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2011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857496"/>
            <a:ext cx="24098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214422"/>
            <a:ext cx="764386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Behavior Management in Dentistry for Children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Gerald Z. Wright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857496"/>
            <a:ext cx="19526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28596" y="1071546"/>
            <a:ext cx="4956806" cy="952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Cementation in Dental 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Implantology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000" b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Wadhwani</a:t>
            </a:r>
            <a:r>
              <a:rPr lang="en-US" sz="20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Chandur</a:t>
            </a:r>
            <a:r>
              <a:rPr lang="en-US" sz="20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0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357430"/>
            <a:ext cx="2419350" cy="358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071546"/>
            <a:ext cx="778674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Churchill's Pocketbooks Clinical Dentistry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Crispian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Sc</a:t>
            </a:r>
            <a:r>
              <a:rPr lang="en-US" dirty="0" smtClean="0">
                <a:hlinkClick r:id="rId3"/>
              </a:rPr>
              <a:t>ully </a:t>
            </a:r>
            <a:r>
              <a:rPr lang="en-US" dirty="0" smtClean="0"/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500306"/>
            <a:ext cx="248602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142984"/>
            <a:ext cx="750099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Cases in Implant Dentistry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Nadeem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Karimbux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571744"/>
            <a:ext cx="24098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57158" y="1142984"/>
            <a:ext cx="800105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Practice of the Dental Hygienist  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Esther M. Wilkins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3000372"/>
            <a:ext cx="2071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071546"/>
            <a:ext cx="814393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Problem Solving in Dentistry: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Orthodontics and </a:t>
            </a:r>
            <a:r>
              <a:rPr lang="en-US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Paediatric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Dentistry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Declan Millett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44" y="1571612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Ten </a:t>
            </a:r>
            <a:r>
              <a:rPr lang="en-US" sz="27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Cate's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Oral Histology: 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Development, Structure, and Function</a:t>
            </a:r>
            <a:r>
              <a:rPr lang="en-US" sz="27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 </a:t>
            </a:r>
            <a:r>
              <a:rPr lang="en-US" sz="2700" i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Antonio </a:t>
            </a:r>
            <a:r>
              <a:rPr lang="en-US" sz="2700" i="1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Nanci</a:t>
            </a:r>
            <a:r>
              <a:rPr lang="en-US" sz="2700" i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 </a:t>
            </a:r>
            <a:r>
              <a:rPr lang="en-US" sz="27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27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2018</a:t>
            </a:r>
            <a:r>
              <a:rPr lang="en-US" sz="27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7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716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571744"/>
            <a:ext cx="2485714" cy="308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428868"/>
            <a:ext cx="24479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214422"/>
            <a:ext cx="7072362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Textbook of Dental Hygiene and Therapy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Suzanne Noble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428868"/>
            <a:ext cx="24193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071546"/>
            <a:ext cx="807249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Communication Skills for Dental Health Care Providers 1st Edition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Lance Brendan Young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357430"/>
            <a:ext cx="24574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071546"/>
            <a:ext cx="828680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Cone Beam Computed Tomography in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Endodontics</a:t>
            </a: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Shannon Patel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714620"/>
            <a:ext cx="2438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000108"/>
            <a:ext cx="7215238" cy="95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Contemporary Esthetic Dentistry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George A. Freedman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20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2012</a:t>
            </a:r>
            <a:endParaRPr lang="en-US" sz="20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3286124"/>
            <a:ext cx="24669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214422"/>
            <a:ext cx="764386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Dental Assisting Instrument Guide, Spiral bound Version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Donna J.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Phinney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928934"/>
            <a:ext cx="23907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Dental Implant Complications: Etiology, Prevention, and Treatment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Stuart J.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Froum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857496"/>
            <a:ext cx="24955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1071546"/>
            <a:ext cx="771530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Dental Materials: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Clinical Applications for Dental Assistants and Dental Hygienists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W. Stephan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Eakle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714620"/>
            <a:ext cx="24098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14348" y="1071546"/>
            <a:ext cx="7500990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diFiore's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Atlas of Histology: with Functional Correlations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Victor P.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Eroschenko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2013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571744"/>
            <a:ext cx="2409825" cy="345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071546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Essentials of Dental Assisting - Text and Workbook Package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Debbie S. Robinson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714620"/>
            <a:ext cx="2438400" cy="318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14348" y="1142984"/>
            <a:ext cx="7572428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Esthetic Implant Restoration in the Edentulous Maxilla/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Karim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Dada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2643182"/>
            <a:ext cx="2843220" cy="363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57158" y="1142984"/>
            <a:ext cx="8286808" cy="1139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Art and Science of Contemporary Surgical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Endodontics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/ </a:t>
            </a:r>
            <a:r>
              <a:rPr lang="en-US" sz="2400" dirty="0" err="1" smtClean="0">
                <a:hlinkClick r:id="rId3"/>
              </a:rPr>
              <a:t>Mahmoud</a:t>
            </a:r>
            <a:r>
              <a:rPr lang="en-US" sz="2400" dirty="0" smtClean="0">
                <a:hlinkClick r:id="rId3"/>
              </a:rPr>
              <a:t> </a:t>
            </a:r>
            <a:r>
              <a:rPr lang="en-US" sz="2400" dirty="0" err="1" smtClean="0">
                <a:hlinkClick r:id="rId3"/>
              </a:rPr>
              <a:t>Torabinejad</a:t>
            </a:r>
            <a:r>
              <a:rPr lang="en-US" sz="2400" dirty="0" smtClean="0"/>
              <a:t>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857496"/>
            <a:ext cx="221457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28596" y="1357298"/>
            <a:ext cx="800105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Evidence-Based Decision Making in Dentistry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en-US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Rosen</a:t>
            </a:r>
            <a:r>
              <a:rPr lang="en-US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Eyal</a:t>
            </a:r>
            <a:r>
              <a:rPr lang="en-US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571744"/>
            <a:ext cx="23336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071546"/>
            <a:ext cx="7786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Implants in the Esthetic Zone: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Step-by-Step Treatment Strategy 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Ueli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Grunder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2016</a:t>
            </a:r>
          </a:p>
          <a:p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428868"/>
            <a:ext cx="239077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42910" y="1000108"/>
            <a:ext cx="8001056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Sinus Floor Elevation: Avoiding Pitfalls Using Cone-beam CT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Yasuhiro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Nosaka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643182"/>
            <a:ext cx="243840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1472" y="1142984"/>
            <a:ext cx="7000924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Netter's Head and Neck Anatomy for Dentistry/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Neil S. Norton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2017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2786058"/>
            <a:ext cx="2466975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214422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Evidence-Based Periodontal and </a:t>
            </a:r>
            <a:r>
              <a:rPr lang="en-US" b="1" dirty="0" err="1" smtClean="0"/>
              <a:t>Peri</a:t>
            </a:r>
            <a:r>
              <a:rPr lang="en-US" b="1" dirty="0" smtClean="0"/>
              <a:t>-Implant Plastic Surgery: A Clinical Roadmap from Function to Aesthetics 2015th Edition </a:t>
            </a:r>
          </a:p>
          <a:p>
            <a:r>
              <a:rPr lang="en-US" dirty="0" smtClean="0"/>
              <a:t>by </a:t>
            </a:r>
            <a:r>
              <a:rPr lang="en-US" dirty="0" smtClean="0">
                <a:hlinkClick r:id="rId3"/>
              </a:rPr>
              <a:t>Leandro </a:t>
            </a:r>
            <a:r>
              <a:rPr lang="en-US" dirty="0" err="1" smtClean="0">
                <a:hlinkClick r:id="rId3"/>
              </a:rPr>
              <a:t>Chambrone</a:t>
            </a:r>
            <a:r>
              <a:rPr lang="en-US" dirty="0" smtClean="0"/>
              <a:t>    2015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14348" y="6215082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Calibri" pitchFamily="34" charset="0"/>
                <a:cs typeface="Tahoma" pitchFamily="34" charset="0"/>
              </a:rPr>
              <a:t>مرداد 97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500306"/>
            <a:ext cx="24479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00034" y="1142984"/>
            <a:ext cx="7500990" cy="11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Nanotechnology in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Endodontics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Current and Potential Clinical Applications /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Anil </a:t>
            </a:r>
            <a:r>
              <a:rPr lang="en-US" sz="2400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Kishen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</a:t>
            </a:r>
            <a:endParaRPr lang="en-US" sz="2400" b="1" i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2220</TotalTime>
  <Words>1350</Words>
  <Application>Microsoft Office PowerPoint</Application>
  <PresentationFormat>On-screen Show (4:3)</PresentationFormat>
  <Paragraphs>243</Paragraphs>
  <Slides>95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Theme1</vt:lpstr>
      <vt:lpstr>Slide 1</vt:lpstr>
      <vt:lpstr>Slide 2</vt:lpstr>
      <vt:lpstr>Slide 3</vt:lpstr>
      <vt:lpstr>Slide 4</vt:lpstr>
      <vt:lpstr> </vt:lpstr>
      <vt:lpstr>Digital Implantology / Giuseppe Luongo  2018</vt:lpstr>
      <vt:lpstr>Slide 7</vt:lpstr>
      <vt:lpstr>Ten Cate's Oral Histology: Development, Structure, and Function/ Antonio Nanci    2018 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 10</dc:creator>
  <cp:lastModifiedBy>user 10</cp:lastModifiedBy>
  <cp:revision>43</cp:revision>
  <dcterms:created xsi:type="dcterms:W3CDTF">2018-07-23T07:02:44Z</dcterms:created>
  <dcterms:modified xsi:type="dcterms:W3CDTF">2018-08-12T07:13:35Z</dcterms:modified>
</cp:coreProperties>
</file>