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315" r:id="rId3"/>
    <p:sldId id="257" r:id="rId4"/>
    <p:sldId id="321" r:id="rId5"/>
    <p:sldId id="319" r:id="rId6"/>
    <p:sldId id="320" r:id="rId7"/>
    <p:sldId id="308" r:id="rId8"/>
    <p:sldId id="258" r:id="rId9"/>
    <p:sldId id="259" r:id="rId10"/>
    <p:sldId id="316" r:id="rId11"/>
    <p:sldId id="314" r:id="rId12"/>
    <p:sldId id="310" r:id="rId13"/>
    <p:sldId id="309" r:id="rId14"/>
    <p:sldId id="260" r:id="rId15"/>
    <p:sldId id="261" r:id="rId16"/>
    <p:sldId id="318" r:id="rId17"/>
    <p:sldId id="31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2" r:id="rId28"/>
    <p:sldId id="276" r:id="rId29"/>
    <p:sldId id="277" r:id="rId30"/>
    <p:sldId id="278" r:id="rId31"/>
    <p:sldId id="280" r:id="rId32"/>
    <p:sldId id="281" r:id="rId33"/>
    <p:sldId id="283" r:id="rId34"/>
    <p:sldId id="285" r:id="rId35"/>
    <p:sldId id="286" r:id="rId36"/>
    <p:sldId id="288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874" autoAdjust="0"/>
    <p:restoredTop sz="94660"/>
  </p:normalViewPr>
  <p:slideViewPr>
    <p:cSldViewPr>
      <p:cViewPr varScale="1">
        <p:scale>
          <a:sx n="97" d="100"/>
          <a:sy n="97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 advTm="7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52B9E3-6D6D-4329-8B09-51390EE85BE6}" type="datetimeFigureOut">
              <a:rPr lang="fa-IR" smtClean="0"/>
              <a:pPr/>
              <a:t>10/29/1440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AD2B7E-6C6F-4EB3-A6D0-2E961FC46BE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00">
    <p:wipe dir="d"/>
  </p:transition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Evidence-based-Implant-Dentistry-Systemic-Conditions/dp/111921224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text=Joseph+J.+Massad&amp;search-alias=books&amp;field-author=Joseph+J.+Massad&amp;sort=relevancerank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62606">
            <a:off x="560074" y="885291"/>
            <a:ext cx="3116535" cy="168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AutoShape 5" descr="Image result for dental book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031" name="AutoShape 7" descr="Related imag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71678"/>
            <a:ext cx="47434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28794" y="5715016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کتابهای خریداری شده از نمایشگاه بین المللی تهران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  اردیبهشت ماه   98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edia.wiley.com/product_data/coverImage300/49/11192259/1119225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2857500" cy="36861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1472" y="500042"/>
            <a:ext cx="7786742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Decision Making in Dental </a:t>
            </a:r>
            <a:r>
              <a:rPr lang="en-US" sz="2400" b="1" dirty="0" err="1" smtClean="0">
                <a:solidFill>
                  <a:srgbClr val="0070C0"/>
                </a:solidFill>
              </a:rPr>
              <a:t>Implantology</a:t>
            </a:r>
            <a:r>
              <a:rPr lang="en-US" sz="2400" b="1" dirty="0" smtClean="0">
                <a:solidFill>
                  <a:srgbClr val="0070C0"/>
                </a:solidFill>
              </a:rPr>
              <a:t>: Atlas of Surgical Approaches and Restorative /</a:t>
            </a:r>
            <a:r>
              <a:rPr lang="en-US" sz="2400" b="1" dirty="0" smtClean="0">
                <a:solidFill>
                  <a:srgbClr val="00B050"/>
                </a:solidFill>
              </a:rPr>
              <a:t>Mauro </a:t>
            </a:r>
            <a:r>
              <a:rPr lang="en-US" sz="2400" b="1" dirty="0" err="1" smtClean="0">
                <a:solidFill>
                  <a:srgbClr val="00B050"/>
                </a:solidFill>
              </a:rPr>
              <a:t>Tosta</a:t>
            </a:r>
            <a:r>
              <a:rPr lang="en-US" sz="2400" b="1" dirty="0" smtClean="0">
                <a:solidFill>
                  <a:srgbClr val="00B050"/>
                </a:solidFill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2018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640 </a:t>
            </a:r>
            <a:endParaRPr lang="fa-IR" dirty="0"/>
          </a:p>
        </p:txBody>
      </p:sp>
    </p:spTree>
  </p:cSld>
  <p:clrMapOvr>
    <a:masterClrMapping/>
  </p:clrMapOvr>
  <p:transition spd="slow" advClick="0" advTm="7000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2428892" cy="306705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57224" y="571480"/>
            <a:ext cx="6858048" cy="113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</a:rPr>
              <a:t>Iocca</a:t>
            </a:r>
            <a:r>
              <a:rPr 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Oreste</a:t>
            </a:r>
            <a:r>
              <a:rPr lang="fa-IR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smtClean="0">
                <a:solidFill>
                  <a:srgbClr val="0070C0"/>
                </a:solidFill>
              </a:rPr>
              <a:t>Evidence-Based Implant Dentistry</a:t>
            </a:r>
          </a:p>
          <a:p>
            <a:pPr algn="ctr" fontAlgn="base">
              <a:lnSpc>
                <a:spcPct val="150000"/>
              </a:lnSpc>
            </a:pPr>
            <a:r>
              <a:rPr lang="fa-IR" sz="2400" b="1" dirty="0" smtClean="0">
                <a:solidFill>
                  <a:srgbClr val="0070C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2016</a:t>
            </a:r>
            <a:r>
              <a:rPr lang="en-US" sz="2400" b="1" dirty="0" smtClean="0">
                <a:solidFill>
                  <a:srgbClr val="0070C0"/>
                </a:solidFill>
              </a:rPr>
              <a:t>  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29388" y="5000636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 640</a:t>
            </a:r>
            <a:endParaRPr lang="fa-IR" dirty="0"/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Evidence based implant dentistry and system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643182"/>
            <a:ext cx="2857520" cy="335758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2976" y="1"/>
            <a:ext cx="6786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fa-IR" u="sng" dirty="0" smtClean="0">
              <a:hlinkClick r:id="rId3"/>
            </a:endParaRPr>
          </a:p>
          <a:p>
            <a:pPr algn="ctr">
              <a:lnSpc>
                <a:spcPct val="150000"/>
              </a:lnSpc>
            </a:pPr>
            <a:endParaRPr lang="en-US" u="sng" dirty="0" smtClean="0">
              <a:hlinkClick r:id="rId3"/>
            </a:endParaRPr>
          </a:p>
          <a:p>
            <a:pPr algn="ctr">
              <a:lnSpc>
                <a:spcPct val="150000"/>
              </a:lnSpc>
            </a:pPr>
            <a:endParaRPr lang="fa-IR" u="sng" dirty="0" smtClean="0">
              <a:hlinkClick r:id="rId3"/>
            </a:endParaRPr>
          </a:p>
          <a:p>
            <a:pPr algn="ctr">
              <a:lnSpc>
                <a:spcPct val="150000"/>
              </a:lnSpc>
            </a:pPr>
            <a:r>
              <a:rPr lang="en-US" b="1" u="sng" dirty="0" err="1" smtClean="0">
                <a:solidFill>
                  <a:srgbClr val="0070C0"/>
                </a:solidFill>
              </a:rPr>
              <a:t>Avidence-baced</a:t>
            </a:r>
            <a:r>
              <a:rPr lang="en-US" b="1" u="sng" dirty="0" smtClean="0">
                <a:solidFill>
                  <a:srgbClr val="0070C0"/>
                </a:solidFill>
              </a:rPr>
              <a:t> Implant Dentistry and systemic Condition</a:t>
            </a: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rgbClr val="00B050"/>
                </a:solidFill>
              </a:rPr>
              <a:t>Fawad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Javed</a:t>
            </a: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2018</a:t>
            </a:r>
          </a:p>
          <a:p>
            <a:pPr algn="ctr">
              <a:lnSpc>
                <a:spcPct val="150000"/>
              </a:lnSpc>
            </a:pPr>
            <a:endParaRPr lang="fa-I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640</a:t>
            </a:r>
            <a:endParaRPr lang="fa-IR" dirty="0"/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s-na.ssl-images-amazon.com/images/I/511m1g7WTBL._SX38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85992"/>
            <a:ext cx="3214710" cy="403859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0100" y="714356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Clinical Photography in Dentistry: A New </a:t>
            </a:r>
            <a:r>
              <a:rPr lang="en-US" sz="2400" b="1" dirty="0" smtClean="0">
                <a:solidFill>
                  <a:srgbClr val="0070C0"/>
                </a:solidFill>
              </a:rPr>
              <a:t>Perspective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 </a:t>
            </a:r>
            <a:r>
              <a:rPr lang="en-US" b="1" dirty="0" smtClean="0">
                <a:solidFill>
                  <a:srgbClr val="00B050"/>
                </a:solidFill>
              </a:rPr>
              <a:t>Peter Sheridan     </a:t>
            </a:r>
            <a:r>
              <a:rPr lang="en-US" b="1" dirty="0" smtClean="0">
                <a:solidFill>
                  <a:srgbClr val="FF0000"/>
                </a:solidFill>
              </a:rPr>
              <a:t>2016</a:t>
            </a:r>
          </a:p>
          <a:p>
            <a:pPr algn="l">
              <a:lnSpc>
                <a:spcPct val="150000"/>
              </a:lnSpc>
            </a:pPr>
            <a:endParaRPr lang="en-US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15140" y="5572140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WN /  230</a:t>
            </a:r>
            <a:endParaRPr lang="fa-IR" dirty="0"/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media.wiley.com/product_data/coverImage300/4X/11187021/111870214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00240"/>
            <a:ext cx="2857500" cy="38290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571480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00B050"/>
                </a:solidFill>
              </a:rPr>
              <a:t>Nadeem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Karimbux</a:t>
            </a:r>
            <a:r>
              <a:rPr lang="fa-IR" sz="2400" b="1" dirty="0" smtClean="0">
                <a:solidFill>
                  <a:srgbClr val="00B050"/>
                </a:solidFill>
              </a:rPr>
              <a:t> </a:t>
            </a:r>
            <a:r>
              <a:rPr lang="fa-IR" sz="2400" b="1" dirty="0" smtClean="0">
                <a:solidFill>
                  <a:srgbClr val="0070C0"/>
                </a:solidFill>
              </a:rPr>
              <a:t>/ </a:t>
            </a:r>
            <a:r>
              <a:rPr lang="en-US" sz="2400" b="1" dirty="0" smtClean="0">
                <a:solidFill>
                  <a:srgbClr val="0070C0"/>
                </a:solidFill>
              </a:rPr>
              <a:t>Clinical </a:t>
            </a:r>
            <a:r>
              <a:rPr lang="en-US" sz="2400" b="1" dirty="0">
                <a:solidFill>
                  <a:srgbClr val="0070C0"/>
                </a:solidFill>
              </a:rPr>
              <a:t>Cases in Implant Dentistry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2017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640 </a:t>
            </a:r>
            <a:endParaRPr lang="fa-IR" dirty="0"/>
          </a:p>
        </p:txBody>
      </p:sp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ages-na.ssl-images-amazon.com/images/I/31tw3wtKy7L._SX331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85992"/>
            <a:ext cx="3171825" cy="38957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57290" y="500042"/>
            <a:ext cx="6286544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Essentials of Dental Caries </a:t>
            </a:r>
            <a:r>
              <a:rPr lang="en-US" sz="2400" b="1" dirty="0" smtClean="0">
                <a:solidFill>
                  <a:srgbClr val="0070C0"/>
                </a:solidFill>
              </a:rPr>
              <a:t>/ </a:t>
            </a:r>
            <a:r>
              <a:rPr lang="en-US" sz="2400" b="1" dirty="0" smtClean="0">
                <a:solidFill>
                  <a:srgbClr val="00B050"/>
                </a:solidFill>
              </a:rPr>
              <a:t>Edwina Kidd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a-IR" dirty="0" smtClean="0"/>
              <a:t> 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2016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715140" y="5572140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WN /  270</a:t>
            </a:r>
            <a:endParaRPr lang="fa-IR" dirty="0"/>
          </a:p>
        </p:txBody>
      </p:sp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ages-na.ssl-images-amazon.com/images/I/517VBSAICE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71678"/>
            <a:ext cx="3000397" cy="378621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1472" y="642918"/>
            <a:ext cx="8091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b="1" dirty="0" smtClean="0"/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Olga A.C.   </a:t>
            </a:r>
            <a:r>
              <a:rPr lang="en-US" sz="2400" b="1" dirty="0" smtClean="0">
                <a:solidFill>
                  <a:srgbClr val="FF0000"/>
                </a:solidFill>
              </a:rPr>
              <a:t>2018</a:t>
            </a:r>
            <a:r>
              <a:rPr lang="fa-IR" sz="2400" b="1" dirty="0" smtClean="0">
                <a:solidFill>
                  <a:srgbClr val="00B050"/>
                </a:solidFill>
              </a:rPr>
              <a:t>/ </a:t>
            </a:r>
            <a:r>
              <a:rPr lang="en-US" sz="2400" b="1" dirty="0" smtClean="0">
                <a:solidFill>
                  <a:srgbClr val="0070C0"/>
                </a:solidFill>
              </a:rPr>
              <a:t>Oral </a:t>
            </a:r>
            <a:r>
              <a:rPr lang="en-US" sz="2400" b="1" dirty="0">
                <a:solidFill>
                  <a:srgbClr val="0070C0"/>
                </a:solidFill>
              </a:rPr>
              <a:t>Pathology for the Dental </a:t>
            </a:r>
            <a:r>
              <a:rPr lang="en-US" sz="2400" b="1" dirty="0" smtClean="0">
                <a:solidFill>
                  <a:srgbClr val="0070C0"/>
                </a:solidFill>
              </a:rPr>
              <a:t>Hygienist</a:t>
            </a:r>
          </a:p>
          <a:p>
            <a:r>
              <a:rPr lang="en-US" dirty="0"/>
              <a:t> </a:t>
            </a:r>
            <a:endParaRPr lang="en-US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140</a:t>
            </a:r>
            <a:endParaRPr lang="fa-IR" dirty="0"/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s-na.ssl-images-amazon.com/images/I/51naT8SWbHL._SX38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3116"/>
            <a:ext cx="3286148" cy="41100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4348" y="42860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Robert E. Marx</a:t>
            </a:r>
            <a:r>
              <a:rPr lang="fa-IR" sz="2400" b="1" dirty="0" smtClean="0">
                <a:solidFill>
                  <a:srgbClr val="00B050"/>
                </a:solidFill>
              </a:rPr>
              <a:t>/ </a:t>
            </a:r>
            <a:r>
              <a:rPr lang="en-US" sz="2400" b="1" dirty="0" smtClean="0">
                <a:solidFill>
                  <a:srgbClr val="0070C0"/>
                </a:solidFill>
              </a:rPr>
              <a:t>Oral Pathology in Clinical Dental Practice</a:t>
            </a:r>
            <a:r>
              <a:rPr lang="en-US" b="1" dirty="0" smtClean="0"/>
              <a:t> </a:t>
            </a:r>
          </a:p>
          <a:p>
            <a:pPr algn="ctr">
              <a:lnSpc>
                <a:spcPct val="150000"/>
              </a:lnSpc>
            </a:pPr>
            <a:r>
              <a:rPr lang="fa-IR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2017</a:t>
            </a:r>
            <a:r>
              <a:rPr lang="en-US" dirty="0" smtClean="0"/>
              <a:t>    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140</a:t>
            </a:r>
            <a:endParaRPr lang="fa-IR" dirty="0"/>
          </a:p>
        </p:txBody>
      </p:sp>
    </p:spTree>
  </p:cSld>
  <p:clrMapOvr>
    <a:masterClrMapping/>
  </p:clrMapOvr>
  <p:transition spd="slow" advClick="0" advTm="7000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ental and Oral Path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357430"/>
            <a:ext cx="2695575" cy="345281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71476" y="714356"/>
            <a:ext cx="75724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a-IR" b="1" dirty="0" smtClean="0"/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 </a:t>
            </a:r>
            <a:r>
              <a:rPr lang="en-US" sz="2400" b="1" dirty="0" smtClean="0">
                <a:solidFill>
                  <a:srgbClr val="00B050"/>
                </a:solidFill>
              </a:rPr>
              <a:t>Pieter J. </a:t>
            </a:r>
            <a:r>
              <a:rPr lang="en-US" sz="2400" b="1" dirty="0" err="1" smtClean="0">
                <a:solidFill>
                  <a:srgbClr val="00B050"/>
                </a:solidFill>
              </a:rPr>
              <a:t>Slootweg</a:t>
            </a:r>
            <a:r>
              <a:rPr lang="en-US" sz="2400" b="1" dirty="0" smtClean="0">
                <a:solidFill>
                  <a:srgbClr val="00B050"/>
                </a:solidFill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2016</a:t>
            </a:r>
            <a:r>
              <a:rPr lang="fa-IR" sz="2400" b="1" dirty="0" smtClean="0">
                <a:solidFill>
                  <a:srgbClr val="0070C0"/>
                </a:solidFill>
              </a:rPr>
              <a:t>/ </a:t>
            </a:r>
            <a:r>
              <a:rPr lang="en-US" sz="2400" b="1" dirty="0" smtClean="0">
                <a:solidFill>
                  <a:srgbClr val="0070C0"/>
                </a:solidFill>
              </a:rPr>
              <a:t>Dental </a:t>
            </a:r>
            <a:r>
              <a:rPr lang="en-US" sz="2400" b="1" dirty="0">
                <a:solidFill>
                  <a:srgbClr val="0070C0"/>
                </a:solidFill>
              </a:rPr>
              <a:t>and Oral Pathology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140 </a:t>
            </a:r>
            <a:endParaRPr lang="fa-IR" dirty="0"/>
          </a:p>
        </p:txBody>
      </p:sp>
    </p:spTree>
  </p:cSld>
  <p:clrMapOvr>
    <a:masterClrMapping/>
  </p:clrMapOvr>
  <p:transition spd="slow" advClick="0" advTm="700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ssential Pathology for Dental Stud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00306"/>
            <a:ext cx="2790825" cy="351948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5720" y="-142900"/>
            <a:ext cx="8467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b="1" dirty="0" smtClean="0"/>
          </a:p>
          <a:p>
            <a:endParaRPr lang="en-US" b="1" dirty="0" smtClean="0"/>
          </a:p>
          <a:p>
            <a:pPr algn="ctr"/>
            <a:endParaRPr lang="fa-IR" sz="2400" b="1" dirty="0" smtClean="0">
              <a:solidFill>
                <a:srgbClr val="00B050"/>
              </a:solidFill>
            </a:endParaRPr>
          </a:p>
          <a:p>
            <a:pPr algn="ctr"/>
            <a:endParaRPr lang="fa-IR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Harsh Mohan  </a:t>
            </a:r>
            <a:r>
              <a:rPr lang="en-US" sz="2400" b="1" dirty="0" smtClean="0">
                <a:solidFill>
                  <a:srgbClr val="FF0000"/>
                </a:solidFill>
              </a:rPr>
              <a:t>2016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fa-IR" sz="2400" b="1" dirty="0" smtClean="0">
                <a:solidFill>
                  <a:srgbClr val="00B050"/>
                </a:solidFill>
              </a:rPr>
              <a:t>/</a:t>
            </a:r>
            <a:r>
              <a:rPr lang="fa-IR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Essential </a:t>
            </a:r>
            <a:r>
              <a:rPr lang="en-US" sz="2400" b="1" dirty="0">
                <a:solidFill>
                  <a:srgbClr val="0070C0"/>
                </a:solidFill>
              </a:rPr>
              <a:t>Pathology for Dental </a:t>
            </a:r>
            <a:r>
              <a:rPr lang="en-US" sz="2400" b="1" dirty="0" smtClean="0">
                <a:solidFill>
                  <a:srgbClr val="0070C0"/>
                </a:solidFill>
              </a:rPr>
              <a:t>Students</a:t>
            </a:r>
          </a:p>
          <a:p>
            <a:pPr algn="l"/>
            <a:endParaRPr lang="en-US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140 </a:t>
            </a:r>
            <a:endParaRPr lang="fa-IR" dirty="0"/>
          </a:p>
        </p:txBody>
      </p:sp>
    </p:spTree>
  </p:cSld>
  <p:clrMapOvr>
    <a:masterClrMapping/>
  </p:clrMapOvr>
  <p:transition spd="slow" advClick="0" advTm="7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662" y="785794"/>
            <a:ext cx="7429552" cy="113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70C0"/>
                </a:solidFill>
                <a:cs typeface="+mj-cs"/>
              </a:rPr>
              <a:t>Postgraduate Notes in Orthodontics            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70C0"/>
                </a:solidFill>
                <a:cs typeface="+mj-cs"/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cs typeface="+mj-cs"/>
              </a:rPr>
              <a:t>2015</a:t>
            </a:r>
            <a:endParaRPr lang="fa-IR" sz="2400" b="1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500306"/>
            <a:ext cx="2457450" cy="316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6429388" y="5286388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/ 400</a:t>
            </a:r>
            <a:endParaRPr lang="fa-IR" dirty="0"/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ages-na.ssl-images-amazon.com/images/I/51-sCZqUEjL._SX362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3181348" cy="38957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32" y="642918"/>
            <a:ext cx="77868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b="1" dirty="0" smtClean="0"/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Textbook </a:t>
            </a:r>
            <a:r>
              <a:rPr lang="en-US" sz="2400" b="1" dirty="0">
                <a:solidFill>
                  <a:srgbClr val="0070C0"/>
                </a:solidFill>
              </a:rPr>
              <a:t>of Biochemistry for Dental </a:t>
            </a:r>
            <a:r>
              <a:rPr lang="en-US" sz="2400" b="1" dirty="0" smtClean="0">
                <a:solidFill>
                  <a:srgbClr val="0070C0"/>
                </a:solidFill>
              </a:rPr>
              <a:t>Students</a:t>
            </a:r>
            <a:endParaRPr lang="fa-IR" sz="2400" b="1" dirty="0" smtClean="0">
              <a:solidFill>
                <a:srgbClr val="0070C0"/>
              </a:solidFill>
            </a:endParaRPr>
          </a:p>
          <a:p>
            <a:pPr algn="ctr" rtl="0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M </a:t>
            </a:r>
            <a:r>
              <a:rPr lang="en-US" sz="2400" b="1" dirty="0" err="1" smtClean="0">
                <a:solidFill>
                  <a:srgbClr val="00B050"/>
                </a:solidFill>
              </a:rPr>
              <a:t>Vasudevan</a:t>
            </a:r>
            <a:r>
              <a:rPr lang="fa-IR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2018</a:t>
            </a:r>
            <a:r>
              <a:rPr lang="en-US" u="sng" dirty="0" smtClean="0"/>
              <a:t> </a:t>
            </a:r>
            <a:endParaRPr lang="en-US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QU </a:t>
            </a:r>
            <a:r>
              <a:rPr lang="en-US" smtClean="0"/>
              <a:t>/ 4</a:t>
            </a:r>
            <a:endParaRPr lang="fa-IR" dirty="0"/>
          </a:p>
        </p:txBody>
      </p:sp>
    </p:spTree>
  </p:cSld>
  <p:clrMapOvr>
    <a:masterClrMapping/>
  </p:clrMapOvr>
  <p:transition spd="slow" advClick="0" advTm="700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ages-na.ssl-images-amazon.com/images/I/51R3cx%2BFmkL._SX35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1" y="2428868"/>
            <a:ext cx="3071834" cy="36099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5720" y="428604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Dental </a:t>
            </a:r>
            <a:r>
              <a:rPr lang="en-US" sz="2400" b="1" dirty="0">
                <a:solidFill>
                  <a:srgbClr val="0070C0"/>
                </a:solidFill>
              </a:rPr>
              <a:t>Visualization: A Practical Approach to Digital Photography </a:t>
            </a:r>
            <a:r>
              <a:rPr lang="fa-IR" sz="2400" b="1" dirty="0" smtClean="0">
                <a:solidFill>
                  <a:srgbClr val="0070C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2018</a:t>
            </a:r>
            <a:r>
              <a:rPr lang="fa-IR" sz="2400" b="1" dirty="0" smtClean="0">
                <a:solidFill>
                  <a:srgbClr val="0070C0"/>
                </a:solidFill>
              </a:rPr>
              <a:t> /</a:t>
            </a:r>
            <a:r>
              <a:rPr lang="en-US" sz="2400" b="1" dirty="0" smtClean="0">
                <a:solidFill>
                  <a:srgbClr val="0070C0"/>
                </a:solidFill>
              </a:rPr>
              <a:t>and Workflow</a:t>
            </a:r>
          </a:p>
          <a:p>
            <a:endParaRPr lang="en-US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WN  </a:t>
            </a:r>
            <a:r>
              <a:rPr lang="en-US" dirty="0" smtClean="0"/>
              <a:t>/ </a:t>
            </a:r>
            <a:r>
              <a:rPr lang="en-US" dirty="0" smtClean="0"/>
              <a:t>230 </a:t>
            </a:r>
            <a:endParaRPr lang="fa-IR" dirty="0"/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s-na.ssl-images-amazon.com/images/I/51iCIpEpVE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00240"/>
            <a:ext cx="3081333" cy="368140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57160" y="500042"/>
            <a:ext cx="6858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Richard W Brand</a:t>
            </a:r>
            <a:r>
              <a:rPr lang="fa-IR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smtClean="0">
                <a:solidFill>
                  <a:srgbClr val="0070C0"/>
                </a:solidFill>
              </a:rPr>
              <a:t>Anatomy </a:t>
            </a:r>
            <a:r>
              <a:rPr lang="en-US" sz="2400" b="1" dirty="0">
                <a:solidFill>
                  <a:srgbClr val="0070C0"/>
                </a:solidFill>
              </a:rPr>
              <a:t>of </a:t>
            </a:r>
            <a:r>
              <a:rPr lang="en-US" sz="2400" b="1" dirty="0" err="1">
                <a:solidFill>
                  <a:srgbClr val="0070C0"/>
                </a:solidFill>
              </a:rPr>
              <a:t>Orofacial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Structures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5103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3702" y="5286388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</a:t>
            </a:r>
            <a:r>
              <a:rPr lang="en-US" dirty="0" smtClean="0"/>
              <a:t>101 </a:t>
            </a:r>
            <a:endParaRPr lang="fa-IR" dirty="0"/>
          </a:p>
        </p:txBody>
      </p:sp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images-na.ssl-images-amazon.com/images/I/41mmOtdBNIL._SX38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71678"/>
            <a:ext cx="3400423" cy="411003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0100" y="57148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Diseases and Conditions in Dentistry: An </a:t>
            </a:r>
            <a:r>
              <a:rPr lang="en-US" sz="2400" b="1" dirty="0" smtClean="0">
                <a:solidFill>
                  <a:srgbClr val="0070C0"/>
                </a:solidFill>
              </a:rPr>
              <a:t>Evidence-</a:t>
            </a:r>
            <a:r>
              <a:rPr lang="fa-IR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Keyvan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Moharamzadeh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2018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fa-IR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smtClean="0">
                <a:solidFill>
                  <a:srgbClr val="0070C0"/>
                </a:solidFill>
              </a:rPr>
              <a:t>Based Reference</a:t>
            </a:r>
          </a:p>
          <a:p>
            <a:pPr algn="l"/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15140" y="5572140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 smtClean="0"/>
          </a:p>
          <a:p>
            <a:pPr algn="ctr"/>
            <a:r>
              <a:rPr lang="en-US" dirty="0" smtClean="0"/>
              <a:t>WU  </a:t>
            </a:r>
            <a:r>
              <a:rPr lang="en-US" dirty="0" smtClean="0"/>
              <a:t>/ </a:t>
            </a:r>
            <a:r>
              <a:rPr lang="en-US" dirty="0" smtClean="0"/>
              <a:t>140</a:t>
            </a:r>
          </a:p>
          <a:p>
            <a:pPr algn="ctr"/>
            <a:endParaRPr lang="fa-IR" dirty="0"/>
          </a:p>
        </p:txBody>
      </p:sp>
    </p:spTree>
  </p:cSld>
  <p:clrMapOvr>
    <a:masterClrMapping/>
  </p:clrMapOvr>
  <p:transition spd="slow" advClick="0" advTm="7000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media.wiley.com/product_data/coverImage300/23/11191450/1119145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00240"/>
            <a:ext cx="3071834" cy="38290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28662" y="642918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Clinical Cases in Dental </a:t>
            </a:r>
            <a:r>
              <a:rPr lang="en-US" sz="2400" b="1" dirty="0" smtClean="0">
                <a:solidFill>
                  <a:srgbClr val="0070C0"/>
                </a:solidFill>
              </a:rPr>
              <a:t>Hygiene/ </a:t>
            </a:r>
            <a:r>
              <a:rPr lang="en-US" sz="2400" b="1" dirty="0" smtClean="0">
                <a:solidFill>
                  <a:srgbClr val="00B050"/>
                </a:solidFill>
              </a:rPr>
              <a:t>Cheryl M</a:t>
            </a:r>
            <a:r>
              <a:rPr lang="en-US" sz="2400" b="1" dirty="0" smtClean="0">
                <a:solidFill>
                  <a:srgbClr val="0070C0"/>
                </a:solidFill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2018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500826" y="5214950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</a:t>
            </a:r>
            <a:r>
              <a:rPr lang="en-US" dirty="0" smtClean="0"/>
              <a:t>113</a:t>
            </a:r>
            <a:endParaRPr lang="fa-IR" dirty="0"/>
          </a:p>
        </p:txBody>
      </p:sp>
    </p:spTree>
  </p:cSld>
  <p:clrMapOvr>
    <a:masterClrMapping/>
  </p:clrMapOvr>
  <p:transition spd="slow" advClick="0" advTm="7000"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ages-na.ssl-images-amazon.com/images/I/41eZK01j5JL._SX37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3305173" cy="396715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2910" y="571480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Digital Dentistry: A Comprehensive Reference and Preview </a:t>
            </a:r>
            <a:r>
              <a:rPr lang="en-US" sz="2400" b="1" dirty="0" smtClean="0">
                <a:solidFill>
                  <a:srgbClr val="00B050"/>
                </a:solidFill>
              </a:rPr>
              <a:t>Dianne </a:t>
            </a:r>
            <a:r>
              <a:rPr lang="en-US" sz="2400" b="1" dirty="0" err="1" smtClean="0">
                <a:solidFill>
                  <a:srgbClr val="00B050"/>
                </a:solidFill>
              </a:rPr>
              <a:t>Rekow</a:t>
            </a:r>
            <a:r>
              <a:rPr lang="en-US" sz="2400" b="1" dirty="0" smtClean="0">
                <a:solidFill>
                  <a:srgbClr val="00B05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2018</a:t>
            </a:r>
            <a:r>
              <a:rPr lang="fa-IR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smtClean="0">
                <a:solidFill>
                  <a:srgbClr val="0070C0"/>
                </a:solidFill>
              </a:rPr>
              <a:t>of </a:t>
            </a:r>
            <a:r>
              <a:rPr lang="en-US" sz="2400" b="1" dirty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</a:rPr>
              <a:t>Future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429264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</a:t>
            </a:r>
            <a:r>
              <a:rPr lang="en-US" dirty="0" smtClean="0"/>
              <a:t>26.5</a:t>
            </a:r>
            <a:endParaRPr lang="fa-IR" dirty="0"/>
          </a:p>
        </p:txBody>
      </p:sp>
    </p:spTree>
  </p:cSld>
  <p:clrMapOvr>
    <a:masterClrMapping/>
  </p:clrMapOvr>
  <p:transition spd="slow" advClick="0" advTm="7000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ueller_Periodontology_2ed_9783131383723.in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3116"/>
            <a:ext cx="3143272" cy="379570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428604"/>
            <a:ext cx="80010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 smtClean="0"/>
              <a:t>  </a:t>
            </a:r>
            <a:r>
              <a:rPr lang="en-US" dirty="0" smtClean="0"/>
              <a:t>  </a:t>
            </a:r>
            <a:r>
              <a:rPr lang="en-US" sz="2400" b="1" dirty="0" err="1" smtClean="0">
                <a:solidFill>
                  <a:srgbClr val="0070C0"/>
                </a:solidFill>
              </a:rPr>
              <a:t>Periodontology</a:t>
            </a:r>
            <a:r>
              <a:rPr lang="en-US" sz="2400" b="1" dirty="0" smtClean="0">
                <a:solidFill>
                  <a:srgbClr val="0070C0"/>
                </a:solidFill>
              </a:rPr>
              <a:t>  T</a:t>
            </a:r>
            <a:r>
              <a:rPr lang="en-US" sz="2400" b="1" i="1" dirty="0" smtClean="0">
                <a:solidFill>
                  <a:srgbClr val="0070C0"/>
                </a:solidFill>
              </a:rPr>
              <a:t>he Essentials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2016</a:t>
            </a:r>
          </a:p>
          <a:p>
            <a:pPr algn="l"/>
            <a:endParaRPr lang="en-US" i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240 </a:t>
            </a:r>
            <a:endParaRPr lang="fa-IR" dirty="0"/>
          </a:p>
        </p:txBody>
      </p:sp>
    </p:spTree>
  </p:cSld>
  <p:clrMapOvr>
    <a:masterClrMapping/>
  </p:clrMapOvr>
  <p:transition spd="slow" advClick="0" advTm="7000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14620"/>
            <a:ext cx="2286016" cy="30718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57224" y="57148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Keys to Diagnosis and Treatment</a:t>
            </a:r>
            <a:r>
              <a:rPr lang="fa-IR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Implant Aesthetics</a:t>
            </a:r>
          </a:p>
          <a:p>
            <a:pPr algn="ctr" fontAlgn="base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2017</a:t>
            </a:r>
            <a:r>
              <a:rPr lang="fa-IR" dirty="0" smtClean="0"/>
              <a:t>    </a:t>
            </a:r>
            <a:r>
              <a:rPr lang="en-US" sz="2400" b="1" dirty="0" err="1" smtClean="0">
                <a:solidFill>
                  <a:srgbClr val="00B050"/>
                </a:solidFill>
              </a:rPr>
              <a:t>Karateew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b="1" dirty="0">
                <a:solidFill>
                  <a:srgbClr val="00B050"/>
                </a:solidFill>
              </a:rPr>
              <a:t>Edward </a:t>
            </a:r>
            <a:r>
              <a:rPr lang="en-US" sz="2400" b="1" dirty="0" smtClean="0">
                <a:solidFill>
                  <a:srgbClr val="00B050"/>
                </a:solidFill>
              </a:rPr>
              <a:t>Dwayne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29388" y="5429264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</a:t>
            </a:r>
            <a:r>
              <a:rPr lang="en-US" dirty="0" smtClean="0"/>
              <a:t>640</a:t>
            </a:r>
            <a:endParaRPr lang="fa-IR" dirty="0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14554"/>
            <a:ext cx="25336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71472" y="428604"/>
            <a:ext cx="72866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Esthetic and Restorative Dentistry: Material Selection </a:t>
            </a:r>
            <a:r>
              <a:rPr lang="fa-IR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Douglas A.</a:t>
            </a:r>
            <a:r>
              <a:rPr lang="en-US" sz="2400" b="1" dirty="0" smtClean="0">
                <a:solidFill>
                  <a:srgbClr val="0070C0"/>
                </a:solidFill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</a:rPr>
              <a:t>2018</a:t>
            </a:r>
            <a:r>
              <a:rPr lang="fa-IR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smtClean="0">
                <a:solidFill>
                  <a:srgbClr val="0070C0"/>
                </a:solidFill>
              </a:rPr>
              <a:t> and Technique</a:t>
            </a:r>
          </a:p>
          <a:p>
            <a:pPr algn="l"/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17 </a:t>
            </a:r>
            <a:endParaRPr lang="fa-IR" dirty="0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s-na.ssl-images-amazon.com/images/I/41j02FssUj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3116"/>
            <a:ext cx="3071834" cy="38242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1472" y="642918"/>
            <a:ext cx="7858180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Mosby's Review for the NBDE Part II </a:t>
            </a:r>
            <a:r>
              <a:rPr lang="en-US" sz="2400" b="1" dirty="0" smtClean="0">
                <a:solidFill>
                  <a:srgbClr val="0070C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2015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18 </a:t>
            </a:r>
            <a:endParaRPr lang="fa-IR" dirty="0"/>
          </a:p>
        </p:txBody>
      </p:sp>
    </p:spTree>
  </p:cSld>
  <p:clrMapOvr>
    <a:masterClrMapping/>
  </p:clrMapOvr>
  <p:transition spd="slow" advClick="0" advTm="7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digital planning and cus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85992"/>
            <a:ext cx="2643206" cy="34718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71538" y="857232"/>
            <a:ext cx="7072362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cs typeface="+mj-cs"/>
              </a:rPr>
              <a:t>Digital Planning and Custom Orthodontic </a:t>
            </a:r>
            <a:r>
              <a:rPr lang="en-US" sz="2400" b="1" dirty="0" smtClean="0">
                <a:solidFill>
                  <a:srgbClr val="0070C0"/>
                </a:solidFill>
                <a:cs typeface="+mj-cs"/>
              </a:rPr>
              <a:t>Treatment       </a:t>
            </a:r>
            <a:r>
              <a:rPr lang="en-US" sz="2400" b="1" dirty="0" smtClean="0">
                <a:solidFill>
                  <a:srgbClr val="FF0000"/>
                </a:solidFill>
              </a:rPr>
              <a:t>2017</a:t>
            </a:r>
            <a:r>
              <a:rPr lang="en-US" b="1" i="1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29388" y="5429264"/>
            <a:ext cx="207170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/ 400</a:t>
            </a:r>
            <a:endParaRPr lang="fa-IR" dirty="0"/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ages-na.ssl-images-amazon.com/images/I/51CPMEbrKBL._SX38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428868"/>
            <a:ext cx="3114671" cy="36433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4348" y="214290"/>
            <a:ext cx="85725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Supra-Gingival Minimally Invasive Dentistry: A Healthier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Approach </a:t>
            </a:r>
            <a:r>
              <a:rPr lang="en-US" sz="2400" b="1" dirty="0">
                <a:solidFill>
                  <a:srgbClr val="0070C0"/>
                </a:solidFill>
              </a:rPr>
              <a:t>to Esthetic </a:t>
            </a:r>
            <a:r>
              <a:rPr lang="en-US" sz="2400" b="1" dirty="0" smtClean="0">
                <a:solidFill>
                  <a:srgbClr val="0070C0"/>
                </a:solidFill>
              </a:rPr>
              <a:t>Restorations/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Jose-Luis Ruiz  </a:t>
            </a:r>
            <a:r>
              <a:rPr lang="en-US" sz="2400" b="1" dirty="0" smtClean="0">
                <a:solidFill>
                  <a:srgbClr val="FF0000"/>
                </a:solidFill>
              </a:rPr>
              <a:t>2017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fa-IR" sz="2400" b="1" dirty="0" smtClean="0">
                <a:solidFill>
                  <a:srgbClr val="0070C0"/>
                </a:solidFill>
              </a:rPr>
              <a:t>         </a:t>
            </a:r>
          </a:p>
          <a:p>
            <a:pPr algn="l"/>
            <a:r>
              <a:rPr lang="en-US" sz="2400" b="1" dirty="0">
                <a:solidFill>
                  <a:srgbClr val="0070C0"/>
                </a:solidFill>
              </a:rPr>
              <a:t> 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/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300 </a:t>
            </a:r>
            <a:endParaRPr lang="fa-IR" dirty="0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643182"/>
            <a:ext cx="2071702" cy="27860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2910" y="571480"/>
            <a:ext cx="7929618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fa-IR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Lasers in </a:t>
            </a:r>
            <a:r>
              <a:rPr lang="en-US" sz="2400" b="1" dirty="0" err="1" smtClean="0">
                <a:solidFill>
                  <a:srgbClr val="0070C0"/>
                </a:solidFill>
              </a:rPr>
              <a:t>Endodontics</a:t>
            </a:r>
            <a:r>
              <a:rPr lang="en-US" sz="2400" b="1" dirty="0" smtClean="0">
                <a:solidFill>
                  <a:srgbClr val="0070C0"/>
                </a:solidFill>
              </a:rPr>
              <a:t> Scientific Background and Clinical </a:t>
            </a:r>
            <a:r>
              <a:rPr lang="en-US" sz="2400" dirty="0" smtClean="0"/>
              <a:t>/ Applications/ </a:t>
            </a:r>
            <a:r>
              <a:rPr lang="en-US" sz="2400" b="1" dirty="0" err="1" smtClean="0">
                <a:solidFill>
                  <a:srgbClr val="00B050"/>
                </a:solidFill>
              </a:rPr>
              <a:t>Olivi</a:t>
            </a:r>
            <a:r>
              <a:rPr lang="en-US" sz="2400" b="1" dirty="0" smtClean="0">
                <a:solidFill>
                  <a:srgbClr val="00B050"/>
                </a:solidFill>
              </a:rPr>
              <a:t>, Giovanni   </a:t>
            </a:r>
            <a:r>
              <a:rPr lang="en-US" sz="2400" b="1" dirty="0" smtClean="0">
                <a:solidFill>
                  <a:srgbClr val="FF0000"/>
                </a:solidFill>
              </a:rPr>
              <a:t>2016</a:t>
            </a:r>
          </a:p>
          <a:p>
            <a:pPr algn="l" fontAlgn="base">
              <a:lnSpc>
                <a:spcPct val="150000"/>
              </a:lnSpc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7000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ssential Orthodon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857364"/>
            <a:ext cx="2924175" cy="3571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71475" y="500042"/>
            <a:ext cx="7143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B050"/>
                </a:solidFill>
              </a:rPr>
              <a:t>/ Birgit </a:t>
            </a:r>
            <a:r>
              <a:rPr lang="en-US" sz="2400" b="1" dirty="0" err="1" smtClean="0">
                <a:solidFill>
                  <a:srgbClr val="00B050"/>
                </a:solidFill>
              </a:rPr>
              <a:t>Thilander</a:t>
            </a:r>
            <a:r>
              <a:rPr lang="en-US" sz="2400" b="1" dirty="0" smtClean="0">
                <a:solidFill>
                  <a:srgbClr val="00B05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2017</a:t>
            </a:r>
            <a:r>
              <a:rPr lang="fa-IR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Essential Orthodontics</a:t>
            </a:r>
          </a:p>
          <a:p>
            <a:pPr algn="ctr"/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15140" y="5072074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400 </a:t>
            </a:r>
            <a:endParaRPr lang="fa-IR" dirty="0"/>
          </a:p>
        </p:txBody>
      </p:sp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extra-coronal resto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428868"/>
            <a:ext cx="2786082" cy="353853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7158" y="571480"/>
            <a:ext cx="8786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Concepts and Clinical Application/</a:t>
            </a:r>
            <a:r>
              <a:rPr lang="fa-IR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</a:rPr>
              <a:t> Extra-Coronal </a:t>
            </a:r>
            <a:r>
              <a:rPr lang="en-US" sz="2400" b="1" dirty="0">
                <a:solidFill>
                  <a:srgbClr val="0070C0"/>
                </a:solidFill>
              </a:rPr>
              <a:t>Restorations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Robert</a:t>
            </a:r>
            <a:r>
              <a:rPr lang="en-US" sz="2400" b="1" dirty="0">
                <a:solidFill>
                  <a:srgbClr val="00B050"/>
                </a:solidFill>
              </a:rPr>
              <a:t> </a:t>
            </a:r>
            <a:r>
              <a:rPr lang="en-US" sz="2400" b="1" dirty="0" err="1" smtClean="0">
                <a:solidFill>
                  <a:srgbClr val="00B050"/>
                </a:solidFill>
              </a:rPr>
              <a:t>Wassell</a:t>
            </a:r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2019</a:t>
            </a:r>
            <a:endParaRPr lang="en-US" sz="2400" b="1" dirty="0">
              <a:solidFill>
                <a:srgbClr val="FF0000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300 </a:t>
            </a:r>
            <a:endParaRPr lang="fa-IR" dirty="0"/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s-na.ssl-images-amazon.com/images/I/51DZ7dBvFlL._SX382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000240"/>
            <a:ext cx="3086096" cy="439578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7158" y="428604"/>
            <a:ext cx="7429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fa-IR" b="1" dirty="0" smtClean="0"/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Application of the Neutral Zone in </a:t>
            </a:r>
            <a:r>
              <a:rPr lang="en-US" sz="2400" b="1" dirty="0" err="1" smtClean="0">
                <a:solidFill>
                  <a:srgbClr val="0070C0"/>
                </a:solidFill>
              </a:rPr>
              <a:t>Prosthodontics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00B050"/>
                </a:solidFill>
                <a:hlinkClick r:id="rId3"/>
              </a:rPr>
              <a:t>Joseph J. </a:t>
            </a:r>
            <a:r>
              <a:rPr lang="en-US" sz="2400" b="1" u="sng" dirty="0" err="1" smtClean="0">
                <a:solidFill>
                  <a:srgbClr val="00B050"/>
                </a:solidFill>
                <a:hlinkClick r:id="rId3"/>
              </a:rPr>
              <a:t>Massad</a:t>
            </a:r>
            <a:r>
              <a:rPr lang="en-US" sz="2400" b="1" u="sng" dirty="0" smtClean="0">
                <a:solidFill>
                  <a:srgbClr val="00B050"/>
                </a:solidFill>
              </a:rPr>
              <a:t>    2017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530</a:t>
            </a:r>
            <a:endParaRPr lang="fa-IR" dirty="0"/>
          </a:p>
        </p:txBody>
      </p:sp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428604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Root Caries: From Prevalence to Therapy/ 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Rocha de </a:t>
            </a:r>
            <a:r>
              <a:rPr lang="en-US" sz="2400" b="1" dirty="0" err="1" smtClean="0">
                <a:solidFill>
                  <a:srgbClr val="00B050"/>
                </a:solidFill>
              </a:rPr>
              <a:t>Olivera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Carrilho</a:t>
            </a:r>
            <a:r>
              <a:rPr lang="en-US" sz="2400" b="1" dirty="0" smtClean="0">
                <a:solidFill>
                  <a:srgbClr val="00B05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2017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Image result for root caries from prevalence to thera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14554"/>
            <a:ext cx="3152775" cy="3986212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270 </a:t>
            </a:r>
            <a:endParaRPr lang="fa-IR" dirty="0"/>
          </a:p>
        </p:txBody>
      </p:sp>
    </p:spTree>
  </p:cSld>
  <p:clrMapOvr>
    <a:masterClrMapping/>
  </p:clrMapOvr>
  <p:transition spd="slow" advClick="0" advTm="7000"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edia.springernature.com/w306/springer-static/cover-hires/book/978-3-319-7118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85992"/>
            <a:ext cx="2914650" cy="380999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1472" y="357166"/>
            <a:ext cx="74295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Guidelines for</a:t>
            </a:r>
            <a:r>
              <a:rPr lang="fa-IR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Mandibular</a:t>
            </a:r>
            <a:r>
              <a:rPr lang="en-US" sz="2400" b="1" dirty="0" smtClean="0">
                <a:solidFill>
                  <a:srgbClr val="0070C0"/>
                </a:solidFill>
              </a:rPr>
              <a:t> Implant Prostheses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Edentulous Geriatric Populations / </a:t>
            </a:r>
          </a:p>
          <a:p>
            <a:pPr algn="ctr"/>
            <a:r>
              <a:rPr lang="fa-IR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2018</a:t>
            </a:r>
            <a:r>
              <a:rPr lang="fa-IR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Elham</a:t>
            </a:r>
            <a:r>
              <a:rPr lang="en-US" sz="2400" b="1" dirty="0" smtClean="0">
                <a:solidFill>
                  <a:srgbClr val="00B050"/>
                </a:solidFill>
              </a:rPr>
              <a:t> </a:t>
            </a:r>
            <a:r>
              <a:rPr lang="en-US" sz="2400" b="1" dirty="0" err="1" smtClean="0">
                <a:solidFill>
                  <a:srgbClr val="00B050"/>
                </a:solidFill>
              </a:rPr>
              <a:t>Emami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l"/>
            <a:endParaRPr lang="fa-IR" sz="2400" b="1" dirty="0" smtClean="0">
              <a:solidFill>
                <a:srgbClr val="0070C0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7000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edia.wiley.com/product_data/coverImage300/55/11193808/1119380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928803"/>
            <a:ext cx="2857500" cy="37147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428604"/>
            <a:ext cx="7858180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Atlas of Pediatric Oral and Dental Developmental Anomalies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</a:rPr>
              <a:t>Ghassem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Ansari</a:t>
            </a:r>
            <a:r>
              <a:rPr lang="en-US" sz="2400" b="1" dirty="0" smtClean="0">
                <a:solidFill>
                  <a:srgbClr val="00B050"/>
                </a:solidFill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</a:rPr>
              <a:t>2019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480 </a:t>
            </a:r>
            <a:endParaRPr lang="fa-IR" dirty="0"/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ver image - Infection Control and Management of Hazardous Materials for the Dental Team,6th Ed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6124"/>
            <a:ext cx="1905000" cy="24479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85786" y="571480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Infection Control and Management of Hazardous Materials for the Dental Team, </a:t>
            </a:r>
          </a:p>
          <a:p>
            <a:pPr algn="ctr"/>
            <a:r>
              <a:rPr lang="fa-IR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r>
              <a:rPr lang="fa-IR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  Chris H. Miller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ages-na.ssl-images-amazon.com/images/I/51jswvg-nL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7" y="1928802"/>
            <a:ext cx="3429024" cy="421484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7158" y="285728"/>
            <a:ext cx="79296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Essentials of Oral Histology and Embryology: A Clinical Approach</a:t>
            </a:r>
          </a:p>
          <a:p>
            <a:pPr algn="ctr">
              <a:lnSpc>
                <a:spcPct val="150000"/>
              </a:lnSpc>
            </a:pPr>
            <a:r>
              <a:rPr lang="fa-IR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Daniel J.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2019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101 </a:t>
            </a:r>
            <a:endParaRPr lang="fa-IR" dirty="0"/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86058"/>
            <a:ext cx="2357454" cy="300039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1000108"/>
            <a:ext cx="8429684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a-IR" sz="2400" b="1" i="1" dirty="0" smtClean="0">
                <a:solidFill>
                  <a:srgbClr val="0070C0"/>
                </a:solidFill>
                <a:cs typeface="+mj-cs"/>
              </a:rPr>
              <a:t>    </a:t>
            </a:r>
            <a:r>
              <a:rPr lang="en-US" sz="2400" b="1" i="1" dirty="0" smtClean="0">
                <a:solidFill>
                  <a:srgbClr val="0070C0"/>
                </a:solidFill>
                <a:cs typeface="+mj-cs"/>
              </a:rPr>
              <a:t>A New Era in Diagnosis and </a:t>
            </a:r>
            <a:r>
              <a:rPr lang="fa-IR" sz="2400" b="1" i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cs typeface="+mj-cs"/>
              </a:rPr>
              <a:t> 3D </a:t>
            </a:r>
            <a:r>
              <a:rPr lang="en-US" sz="2400" b="1" i="1" dirty="0">
                <a:solidFill>
                  <a:srgbClr val="0070C0"/>
                </a:solidFill>
                <a:cs typeface="+mj-cs"/>
              </a:rPr>
              <a:t>Imaging in </a:t>
            </a:r>
            <a:r>
              <a:rPr lang="en-US" sz="2400" b="1" i="1" dirty="0" err="1" smtClean="0">
                <a:solidFill>
                  <a:srgbClr val="0070C0"/>
                </a:solidFill>
                <a:cs typeface="+mj-cs"/>
              </a:rPr>
              <a:t>Endodontics</a:t>
            </a:r>
            <a:endParaRPr lang="en-US" sz="2400" b="1" i="1" dirty="0" smtClean="0">
              <a:solidFill>
                <a:srgbClr val="0070C0"/>
              </a:solidFill>
              <a:cs typeface="+mj-cs"/>
            </a:endParaRPr>
          </a:p>
          <a:p>
            <a:pPr algn="ctr" fontAlgn="base">
              <a:lnSpc>
                <a:spcPct val="150000"/>
              </a:lnSpc>
            </a:pPr>
            <a:r>
              <a:rPr lang="en-US" sz="2400" b="1" i="1" dirty="0" smtClean="0">
                <a:solidFill>
                  <a:srgbClr val="0070C0"/>
                </a:solidFill>
                <a:cs typeface="+mj-cs"/>
              </a:rPr>
              <a:t>Treatment/    </a:t>
            </a:r>
            <a:r>
              <a:rPr lang="en-US" sz="2400" b="1" i="1" dirty="0" err="1" smtClean="0">
                <a:solidFill>
                  <a:srgbClr val="00B050"/>
                </a:solidFill>
                <a:cs typeface="+mj-cs"/>
              </a:rPr>
              <a:t>Fayad</a:t>
            </a:r>
            <a:r>
              <a:rPr lang="en-US" sz="2400" b="1" i="1" dirty="0" smtClean="0">
                <a:solidFill>
                  <a:srgbClr val="00B050"/>
                </a:solidFill>
                <a:cs typeface="+mj-cs"/>
              </a:rPr>
              <a:t>, Mohamed    </a:t>
            </a:r>
            <a:r>
              <a:rPr lang="en-US" sz="2400" b="1" i="1" dirty="0" smtClean="0">
                <a:solidFill>
                  <a:srgbClr val="FF0000"/>
                </a:solidFill>
                <a:cs typeface="+mj-cs"/>
              </a:rPr>
              <a:t>2016</a:t>
            </a:r>
            <a:endParaRPr lang="en-US" sz="2400" b="1" i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230 </a:t>
            </a:r>
            <a:endParaRPr lang="fa-IR" dirty="0"/>
          </a:p>
        </p:txBody>
      </p:sp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s-na.ssl-images-amazon.com/images/I/519Rp1LwX5L._SX38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71678"/>
            <a:ext cx="3176584" cy="37528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1472" y="571480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Advanced CBCT for </a:t>
            </a:r>
            <a:r>
              <a:rPr lang="en-US" b="1" dirty="0" err="1">
                <a:solidFill>
                  <a:srgbClr val="0070C0"/>
                </a:solidFill>
              </a:rPr>
              <a:t>Endodontics</a:t>
            </a:r>
            <a:r>
              <a:rPr lang="en-US" b="1" dirty="0">
                <a:solidFill>
                  <a:srgbClr val="0070C0"/>
                </a:solidFill>
              </a:rPr>
              <a:t>: Technical Considerations, Perception, and </a:t>
            </a:r>
            <a:r>
              <a:rPr lang="fa-IR" b="1" dirty="0" smtClean="0">
                <a:solidFill>
                  <a:srgbClr val="0070C0"/>
                </a:solidFill>
              </a:rPr>
              <a:t>           </a:t>
            </a:r>
            <a:r>
              <a:rPr lang="en-US" b="1" dirty="0" smtClean="0">
                <a:solidFill>
                  <a:srgbClr val="0070C0"/>
                </a:solidFill>
              </a:rPr>
              <a:t>/  </a:t>
            </a:r>
            <a:r>
              <a:rPr lang="en-US" b="1" dirty="0" smtClean="0">
                <a:solidFill>
                  <a:srgbClr val="00B050"/>
                </a:solidFill>
              </a:rPr>
              <a:t>John A. </a:t>
            </a:r>
            <a:r>
              <a:rPr lang="en-US" b="1" dirty="0" err="1" smtClean="0">
                <a:solidFill>
                  <a:srgbClr val="00B050"/>
                </a:solidFill>
              </a:rPr>
              <a:t>Khademi</a:t>
            </a: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2017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Decision-Making</a:t>
            </a:r>
            <a:endParaRPr lang="fa-IR" b="1" dirty="0" smtClean="0">
              <a:solidFill>
                <a:srgbClr val="0070C0"/>
              </a:solidFill>
            </a:endParaRPr>
          </a:p>
          <a:p>
            <a:pPr algn="ctr"/>
            <a:endParaRPr lang="fa-IR" b="1" dirty="0"/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fa-IR" b="1" dirty="0" smtClean="0"/>
              <a:t>  </a:t>
            </a:r>
            <a:endParaRPr lang="en-US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230 </a:t>
            </a:r>
            <a:endParaRPr lang="fa-IR" dirty="0"/>
          </a:p>
        </p:txBody>
      </p:sp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s-na.ssl-images-amazon.com/images/I/41VMX43SuVL._SX383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57364"/>
            <a:ext cx="3286149" cy="368140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14480" y="642918"/>
            <a:ext cx="5572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Microsurgery </a:t>
            </a:r>
            <a:r>
              <a:rPr lang="en-US" b="1" dirty="0">
                <a:solidFill>
                  <a:srgbClr val="0070C0"/>
                </a:solidFill>
              </a:rPr>
              <a:t>in </a:t>
            </a:r>
            <a:r>
              <a:rPr lang="en-US" b="1" dirty="0" err="1" smtClean="0">
                <a:solidFill>
                  <a:srgbClr val="0070C0"/>
                </a:solidFill>
              </a:rPr>
              <a:t>Endodontics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/>
              <a:t>/</a:t>
            </a:r>
            <a:r>
              <a:rPr lang="en-US" b="1" dirty="0" err="1" smtClean="0">
                <a:solidFill>
                  <a:srgbClr val="00B050"/>
                </a:solidFill>
              </a:rPr>
              <a:t>Syngcuk</a:t>
            </a:r>
            <a:r>
              <a:rPr lang="en-US" b="1" dirty="0" smtClean="0">
                <a:solidFill>
                  <a:srgbClr val="00B050"/>
                </a:solidFill>
              </a:rPr>
              <a:t> Kim  </a:t>
            </a:r>
            <a:r>
              <a:rPr lang="en-US" b="1" dirty="0" smtClean="0">
                <a:solidFill>
                  <a:srgbClr val="FF0000"/>
                </a:solidFill>
              </a:rPr>
              <a:t>2018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5103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230 </a:t>
            </a:r>
            <a:endParaRPr lang="fa-IR" dirty="0"/>
          </a:p>
        </p:txBody>
      </p:sp>
    </p:spTree>
  </p:cSld>
  <p:clrMapOvr>
    <a:masterClrMapping/>
  </p:clrMapOvr>
  <p:transition spd="slow" advClick="0" advTm="7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edia.nature.com/full/nature-assets/bdj/journal/v224/n2/images/sj.bdj.2018.61-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428868"/>
            <a:ext cx="2571768" cy="31908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4285" y="785794"/>
            <a:ext cx="7501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dirty="0" smtClean="0"/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2017</a:t>
            </a:r>
            <a:r>
              <a:rPr lang="fa-IR" b="1" dirty="0" smtClean="0">
                <a:solidFill>
                  <a:srgbClr val="00B050"/>
                </a:solidFill>
              </a:rPr>
              <a:t>    </a:t>
            </a:r>
            <a:r>
              <a:rPr lang="en-US" b="1" dirty="0" err="1" smtClean="0">
                <a:solidFill>
                  <a:srgbClr val="00B050"/>
                </a:solidFill>
              </a:rPr>
              <a:t>Ove</a:t>
            </a:r>
            <a:r>
              <a:rPr lang="en-US" b="1" dirty="0" smtClean="0">
                <a:solidFill>
                  <a:srgbClr val="00B050"/>
                </a:solidFill>
              </a:rPr>
              <a:t> A. Peters</a:t>
            </a:r>
            <a:r>
              <a:rPr lang="fa-IR" b="1" dirty="0" smtClean="0">
                <a:solidFill>
                  <a:srgbClr val="00B050"/>
                </a:solidFill>
              </a:rPr>
              <a:t> </a:t>
            </a:r>
            <a:r>
              <a:rPr lang="fa-IR" dirty="0" smtClean="0"/>
              <a:t>/ </a:t>
            </a: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Guidebook to Molar </a:t>
            </a:r>
            <a:r>
              <a:rPr lang="en-US" b="1" dirty="0" err="1" smtClean="0">
                <a:solidFill>
                  <a:srgbClr val="0070C0"/>
                </a:solidFill>
              </a:rPr>
              <a:t>Endodontics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230 </a:t>
            </a:r>
            <a:endParaRPr lang="fa-IR" dirty="0"/>
          </a:p>
        </p:txBody>
      </p:sp>
    </p:spTree>
  </p:cSld>
  <p:clrMapOvr>
    <a:masterClrMapping/>
  </p:clrMapOvr>
  <p:transition spd="slow" advClick="0" advTm="7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media.wiley.com/product_data/coverImage300/10/11190573/1119057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00240"/>
            <a:ext cx="3071834" cy="38766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1247" y="714356"/>
            <a:ext cx="7465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/>
              <a:t>  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2010</a:t>
            </a:r>
            <a:r>
              <a:rPr lang="fa-IR" b="1" dirty="0" smtClean="0"/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lars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bjorndal</a:t>
            </a:r>
            <a:r>
              <a:rPr lang="fa-IR" b="1" dirty="0" smtClean="0">
                <a:solidFill>
                  <a:srgbClr val="00B050"/>
                </a:solidFill>
              </a:rPr>
              <a:t>/ </a:t>
            </a:r>
            <a:r>
              <a:rPr lang="en-US" sz="2400" b="1" dirty="0" smtClean="0">
                <a:solidFill>
                  <a:srgbClr val="0070C0"/>
                </a:solidFill>
              </a:rPr>
              <a:t>Textbook </a:t>
            </a:r>
            <a:r>
              <a:rPr lang="en-US" sz="2400" b="1" dirty="0">
                <a:solidFill>
                  <a:srgbClr val="0070C0"/>
                </a:solidFill>
              </a:rPr>
              <a:t>of </a:t>
            </a:r>
            <a:r>
              <a:rPr lang="en-US" sz="2400" b="1" dirty="0" err="1">
                <a:solidFill>
                  <a:srgbClr val="0070C0"/>
                </a:solidFill>
              </a:rPr>
              <a:t>Endodontology</a:t>
            </a:r>
            <a:r>
              <a:rPr lang="en-US" b="1" dirty="0"/>
              <a:t>,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230 </a:t>
            </a:r>
            <a:endParaRPr lang="fa-IR" dirty="0"/>
          </a:p>
        </p:txBody>
      </p:sp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media.wiley.com/product_data/coverImage300/42/11187582/1118758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428868"/>
            <a:ext cx="2857500" cy="34385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4348" y="785794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00B050"/>
                </a:solidFill>
              </a:rPr>
              <a:t>Ashraf</a:t>
            </a:r>
            <a:r>
              <a:rPr lang="en-US" sz="2400" b="1" dirty="0" smtClean="0">
                <a:solidFill>
                  <a:srgbClr val="00B050"/>
                </a:solidFill>
              </a:rPr>
              <a:t> F. </a:t>
            </a:r>
            <a:r>
              <a:rPr lang="en-US" sz="2400" b="1" dirty="0" err="1" smtClean="0">
                <a:solidFill>
                  <a:srgbClr val="00B050"/>
                </a:solidFill>
              </a:rPr>
              <a:t>Fouad</a:t>
            </a:r>
            <a:r>
              <a:rPr lang="en-US" sz="2400" b="1" dirty="0" smtClean="0">
                <a:solidFill>
                  <a:srgbClr val="00B05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2017</a:t>
            </a:r>
            <a:r>
              <a:rPr lang="fa-IR" b="1" dirty="0" smtClean="0">
                <a:solidFill>
                  <a:srgbClr val="0070C0"/>
                </a:solidFill>
              </a:rPr>
              <a:t>َ</a:t>
            </a:r>
            <a:r>
              <a:rPr lang="en-US" sz="2400" b="1" dirty="0" smtClean="0">
                <a:solidFill>
                  <a:srgbClr val="0070C0"/>
                </a:solidFill>
              </a:rPr>
              <a:t>Endodontic Microbiology / </a:t>
            </a:r>
            <a:endParaRPr lang="en-US" sz="24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857893"/>
            <a:ext cx="1143007" cy="42862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57958"/>
            <a:ext cx="171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fa-IR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تیر ماه 9</a:t>
            </a:r>
            <a:r>
              <a:rPr kumimoji="0" lang="fa-IR" sz="12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8</a:t>
            </a:r>
            <a:r>
              <a:rPr kumimoji="0" lang="fa-IR" sz="1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3702" y="550070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WU  / 230 </a:t>
            </a:r>
            <a:endParaRPr lang="fa-IR" dirty="0"/>
          </a:p>
        </p:txBody>
      </p:sp>
    </p:spTree>
  </p:cSld>
  <p:clrMapOvr>
    <a:masterClrMapping/>
  </p:clrMapOvr>
  <p:transition spd="slow" advClick="0" advTm="7000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901</TotalTime>
  <Words>682</Words>
  <Application>Microsoft Office PowerPoint</Application>
  <PresentationFormat>On-screen Show (4:3)</PresentationFormat>
  <Paragraphs>159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98</cp:revision>
  <dcterms:created xsi:type="dcterms:W3CDTF">2019-06-19T04:32:22Z</dcterms:created>
  <dcterms:modified xsi:type="dcterms:W3CDTF">2019-07-02T05:09:41Z</dcterms:modified>
</cp:coreProperties>
</file>